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27"/>
  </p:notesMasterIdLst>
  <p:sldIdLst>
    <p:sldId id="294" r:id="rId5"/>
    <p:sldId id="265" r:id="rId6"/>
    <p:sldId id="284" r:id="rId7"/>
    <p:sldId id="279" r:id="rId8"/>
    <p:sldId id="269" r:id="rId9"/>
    <p:sldId id="277" r:id="rId10"/>
    <p:sldId id="274" r:id="rId11"/>
    <p:sldId id="288" r:id="rId12"/>
    <p:sldId id="285" r:id="rId13"/>
    <p:sldId id="289" r:id="rId14"/>
    <p:sldId id="290" r:id="rId15"/>
    <p:sldId id="291" r:id="rId16"/>
    <p:sldId id="292" r:id="rId17"/>
    <p:sldId id="293" r:id="rId18"/>
    <p:sldId id="286" r:id="rId19"/>
    <p:sldId id="278" r:id="rId20"/>
    <p:sldId id="271" r:id="rId21"/>
    <p:sldId id="280" r:id="rId22"/>
    <p:sldId id="272" r:id="rId23"/>
    <p:sldId id="282" r:id="rId24"/>
    <p:sldId id="283" r:id="rId25"/>
    <p:sldId id="266"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6E"/>
    <a:srgbClr val="DBE6FD"/>
    <a:srgbClr val="D3E1FD"/>
    <a:srgbClr val="ECF2FE"/>
    <a:srgbClr val="F2F2F2"/>
    <a:srgbClr val="FFFFFF"/>
    <a:srgbClr val="F6F7F8"/>
    <a:srgbClr val="F1F2F3"/>
    <a:srgbClr val="04256C"/>
    <a:srgbClr val="BDD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91" d="100"/>
          <a:sy n="91" d="100"/>
        </p:scale>
        <p:origin x="53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1" tIns="46657" rIns="93311" bIns="46657"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1" tIns="46657" rIns="93311" bIns="46657" rtlCol="0"/>
          <a:lstStyle>
            <a:lvl1pPr algn="r">
              <a:defRPr sz="1200"/>
            </a:lvl1pPr>
          </a:lstStyle>
          <a:p>
            <a:fld id="{3E3FC523-136A-415E-943C-A30B0FA9C635}" type="datetimeFigureOut">
              <a:rPr lang="en-US" smtClean="0"/>
              <a:t>12/6/2019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1" tIns="46657" rIns="93311" bIns="46657" rtlCol="0" anchor="ctr"/>
          <a:lstStyle/>
          <a:p>
            <a:endParaRPr lang="en-US"/>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1" tIns="46657" rIns="93311" bIns="4665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11" tIns="46657" rIns="93311"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1" tIns="46657" rIns="93311" bIns="46657" rtlCol="0" anchor="b"/>
          <a:lstStyle>
            <a:lvl1pPr algn="r">
              <a:defRPr sz="1200"/>
            </a:lvl1pPr>
          </a:lstStyle>
          <a:p>
            <a:fld id="{D7014ECD-79CC-4776-91DA-F6C9F42A4ECD}" type="slidenum">
              <a:rPr lang="en-US" smtClean="0"/>
              <a:t>‹#›</a:t>
            </a:fld>
            <a:endParaRPr lang="en-US"/>
          </a:p>
        </p:txBody>
      </p:sp>
    </p:spTree>
    <p:extLst>
      <p:ext uri="{BB962C8B-B14F-4D97-AF65-F5344CB8AC3E}">
        <p14:creationId xmlns:p14="http://schemas.microsoft.com/office/powerpoint/2010/main" val="241951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1EC92E-1E5D-4FCD-8787-D8EB958774CA}" type="datetime1">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D7AFF-C726-45C9-9212-35FDD074A2BC}" type="datetime1">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36146-2FAF-483C-B113-B30BFE868BBA}" type="datetime1">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99F92-DFD0-4F1E-A7B8-C28404EFA2D6}" type="datetime1">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609028-14D8-4152-B066-5170BB796E78}" type="datetime1">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1F034D-3026-4A1B-801C-1CDC296519D8}" type="datetime1">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2ADDB3-9F9F-4DEF-B96F-2AA26AD02C47}" type="datetime1">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591B9E-04EC-4E84-9A28-A02D806D41CD}" type="datetime1">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980DA-FC60-4B4B-844C-60F1AD5E4D19}" type="datetime1">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180FB9-3900-446F-A50B-6A0EC34341E3}" type="datetime1">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42AF1C-412A-402C-839A-3717348305D3}" type="datetime1">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9D517-CC6E-4403-8B7B-CBDF3D39D14E}" type="datetime1">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3853" y="2635736"/>
            <a:ext cx="9706535" cy="2532251"/>
          </a:xfrm>
          <a:prstGeom prst="rect">
            <a:avLst/>
          </a:prstGeom>
        </p:spPr>
        <p:txBody>
          <a:bodyPr vert="horz" wrap="square" lIns="0" tIns="2241" rIns="0" bIns="0" rtlCol="0">
            <a:spAutoFit/>
          </a:bodyPr>
          <a:lstStyle/>
          <a:p>
            <a:pPr marL="11206" marR="4483" algn="just">
              <a:lnSpc>
                <a:spcPct val="103400"/>
              </a:lnSpc>
              <a:spcBef>
                <a:spcPts val="18"/>
              </a:spcBef>
            </a:pPr>
            <a:r>
              <a:rPr sz="1765" dirty="0">
                <a:latin typeface="Arial"/>
                <a:cs typeface="Arial"/>
              </a:rPr>
              <a:t>The </a:t>
            </a:r>
            <a:r>
              <a:rPr sz="1765" spc="-4" dirty="0">
                <a:latin typeface="Arial"/>
                <a:cs typeface="Arial"/>
              </a:rPr>
              <a:t>Kentucky Department </a:t>
            </a:r>
            <a:r>
              <a:rPr sz="1765" dirty="0">
                <a:latin typeface="Arial"/>
                <a:cs typeface="Arial"/>
              </a:rPr>
              <a:t>of Revenue presented the following information at </a:t>
            </a:r>
            <a:r>
              <a:rPr lang="en-US" sz="1765" dirty="0" smtClean="0">
                <a:latin typeface="Arial"/>
                <a:cs typeface="Arial"/>
              </a:rPr>
              <a:t>the annual 2019 </a:t>
            </a:r>
            <a:r>
              <a:rPr lang="en-US" sz="1765" dirty="0" err="1" smtClean="0">
                <a:latin typeface="Arial"/>
                <a:cs typeface="Arial"/>
              </a:rPr>
              <a:t>KyCPA</a:t>
            </a:r>
            <a:r>
              <a:rPr lang="en-US" sz="1765" dirty="0" smtClean="0">
                <a:latin typeface="Arial"/>
                <a:cs typeface="Arial"/>
              </a:rPr>
              <a:t> State Tax Conference </a:t>
            </a:r>
            <a:r>
              <a:rPr lang="en-US" sz="1765" dirty="0" smtClean="0">
                <a:latin typeface="Arial"/>
                <a:cs typeface="Arial"/>
              </a:rPr>
              <a:t>on </a:t>
            </a:r>
            <a:r>
              <a:rPr lang="en-US" sz="1765" dirty="0" smtClean="0">
                <a:latin typeface="Arial"/>
                <a:cs typeface="Arial"/>
              </a:rPr>
              <a:t>December 5, </a:t>
            </a:r>
            <a:r>
              <a:rPr lang="en-US" sz="1765" dirty="0" smtClean="0">
                <a:latin typeface="Arial"/>
                <a:cs typeface="Arial"/>
              </a:rPr>
              <a:t>2019</a:t>
            </a:r>
            <a:r>
              <a:rPr sz="1765" dirty="0" smtClean="0">
                <a:latin typeface="Arial"/>
                <a:cs typeface="Arial"/>
              </a:rPr>
              <a:t>. Th</a:t>
            </a:r>
            <a:r>
              <a:rPr lang="en-US" sz="1765" dirty="0" smtClean="0">
                <a:latin typeface="Arial"/>
                <a:cs typeface="Arial"/>
              </a:rPr>
              <a:t>i</a:t>
            </a:r>
            <a:r>
              <a:rPr sz="1765" dirty="0" smtClean="0">
                <a:latin typeface="Arial"/>
                <a:cs typeface="Arial"/>
              </a:rPr>
              <a:t>s</a:t>
            </a:r>
            <a:r>
              <a:rPr lang="en-US" sz="1765" dirty="0" smtClean="0">
                <a:latin typeface="Arial"/>
                <a:cs typeface="Arial"/>
              </a:rPr>
              <a:t> presentation</a:t>
            </a:r>
            <a:r>
              <a:rPr sz="1765" spc="-4" dirty="0" smtClean="0">
                <a:latin typeface="Arial"/>
                <a:cs typeface="Arial"/>
              </a:rPr>
              <a:t> </a:t>
            </a:r>
            <a:r>
              <a:rPr sz="1765" dirty="0" smtClean="0">
                <a:latin typeface="Arial"/>
                <a:cs typeface="Arial"/>
              </a:rPr>
              <a:t>covered </a:t>
            </a:r>
            <a:r>
              <a:rPr lang="en-US" sz="1765" dirty="0" smtClean="0">
                <a:latin typeface="Arial"/>
                <a:cs typeface="Arial"/>
              </a:rPr>
              <a:t>a basic overview of recent statute and regulation changes as well as changes to the </a:t>
            </a:r>
            <a:r>
              <a:rPr lang="en-US" sz="1765" smtClean="0">
                <a:latin typeface="Arial"/>
                <a:cs typeface="Arial"/>
              </a:rPr>
              <a:t>regulation promulgation </a:t>
            </a:r>
            <a:r>
              <a:rPr lang="en-US" sz="1765" dirty="0" smtClean="0">
                <a:latin typeface="Arial"/>
                <a:cs typeface="Arial"/>
              </a:rPr>
              <a:t>process</a:t>
            </a:r>
            <a:r>
              <a:rPr sz="1765" dirty="0" smtClean="0">
                <a:latin typeface="Arial"/>
                <a:cs typeface="Arial"/>
              </a:rPr>
              <a:t>.</a:t>
            </a:r>
            <a:endParaRPr sz="1765" dirty="0">
              <a:latin typeface="Arial"/>
              <a:cs typeface="Arial"/>
            </a:endParaRPr>
          </a:p>
          <a:p>
            <a:pPr>
              <a:spcBef>
                <a:spcPts val="18"/>
              </a:spcBef>
            </a:pPr>
            <a:endParaRPr sz="1897" dirty="0">
              <a:latin typeface="Times New Roman"/>
              <a:cs typeface="Times New Roman"/>
            </a:endParaRPr>
          </a:p>
          <a:p>
            <a:pPr marL="11206" marR="5603" algn="just">
              <a:lnSpc>
                <a:spcPct val="103200"/>
              </a:lnSpc>
            </a:pPr>
            <a:r>
              <a:rPr sz="1765" dirty="0">
                <a:latin typeface="Arial"/>
                <a:cs typeface="Arial"/>
              </a:rPr>
              <a:t>The </a:t>
            </a:r>
            <a:r>
              <a:rPr sz="1765" spc="-4" dirty="0">
                <a:latin typeface="Arial"/>
                <a:cs typeface="Arial"/>
              </a:rPr>
              <a:t>information </a:t>
            </a:r>
            <a:r>
              <a:rPr sz="1765" dirty="0">
                <a:latin typeface="Arial"/>
                <a:cs typeface="Arial"/>
              </a:rPr>
              <a:t>in this </a:t>
            </a:r>
            <a:r>
              <a:rPr sz="1765" spc="-4" dirty="0">
                <a:latin typeface="Arial"/>
                <a:cs typeface="Arial"/>
              </a:rPr>
              <a:t>presentation </a:t>
            </a:r>
            <a:r>
              <a:rPr sz="1765" dirty="0">
                <a:latin typeface="Arial"/>
                <a:cs typeface="Arial"/>
              </a:rPr>
              <a:t>was </a:t>
            </a:r>
            <a:r>
              <a:rPr sz="1765" spc="-4" dirty="0">
                <a:latin typeface="Arial"/>
                <a:cs typeface="Arial"/>
              </a:rPr>
              <a:t>prepared </a:t>
            </a:r>
            <a:r>
              <a:rPr sz="1765" dirty="0">
                <a:latin typeface="Arial"/>
                <a:cs typeface="Arial"/>
              </a:rPr>
              <a:t>from </a:t>
            </a:r>
            <a:r>
              <a:rPr sz="1765" spc="-4" dirty="0">
                <a:latin typeface="Arial"/>
                <a:cs typeface="Arial"/>
              </a:rPr>
              <a:t>information </a:t>
            </a:r>
            <a:r>
              <a:rPr sz="1765" dirty="0">
                <a:latin typeface="Arial"/>
                <a:cs typeface="Arial"/>
              </a:rPr>
              <a:t>the </a:t>
            </a:r>
            <a:r>
              <a:rPr sz="1765" spc="-4" dirty="0">
                <a:latin typeface="Arial"/>
                <a:cs typeface="Arial"/>
              </a:rPr>
              <a:t>Department </a:t>
            </a:r>
            <a:r>
              <a:rPr sz="1765" dirty="0">
                <a:latin typeface="Arial"/>
                <a:cs typeface="Arial"/>
              </a:rPr>
              <a:t>of Revenue  possessed </a:t>
            </a:r>
            <a:r>
              <a:rPr sz="1765" spc="-4" dirty="0">
                <a:latin typeface="Arial"/>
                <a:cs typeface="Arial"/>
              </a:rPr>
              <a:t>and </a:t>
            </a:r>
            <a:r>
              <a:rPr sz="1765" dirty="0">
                <a:latin typeface="Arial"/>
                <a:cs typeface="Arial"/>
              </a:rPr>
              <a:t>believed </a:t>
            </a:r>
            <a:r>
              <a:rPr sz="1765" spc="-9" dirty="0">
                <a:latin typeface="Arial"/>
                <a:cs typeface="Arial"/>
              </a:rPr>
              <a:t>to </a:t>
            </a:r>
            <a:r>
              <a:rPr sz="1765" dirty="0">
                <a:latin typeface="Arial"/>
                <a:cs typeface="Arial"/>
              </a:rPr>
              <a:t>be </a:t>
            </a:r>
            <a:r>
              <a:rPr sz="1765" spc="-4" dirty="0">
                <a:latin typeface="Arial"/>
                <a:cs typeface="Arial"/>
              </a:rPr>
              <a:t>accurate </a:t>
            </a:r>
            <a:r>
              <a:rPr sz="1765" dirty="0">
                <a:latin typeface="Arial"/>
                <a:cs typeface="Arial"/>
              </a:rPr>
              <a:t>and relevant on </a:t>
            </a:r>
            <a:r>
              <a:rPr sz="1765" spc="9" dirty="0">
                <a:latin typeface="Arial"/>
                <a:cs typeface="Arial"/>
              </a:rPr>
              <a:t>the </a:t>
            </a:r>
            <a:r>
              <a:rPr sz="1765" spc="-4" dirty="0">
                <a:latin typeface="Arial"/>
                <a:cs typeface="Arial"/>
              </a:rPr>
              <a:t>date </a:t>
            </a:r>
            <a:r>
              <a:rPr sz="1765" dirty="0">
                <a:latin typeface="Arial"/>
                <a:cs typeface="Arial"/>
              </a:rPr>
              <a:t>of the </a:t>
            </a:r>
            <a:r>
              <a:rPr sz="1765" spc="-4" dirty="0">
                <a:latin typeface="Arial"/>
                <a:cs typeface="Arial"/>
              </a:rPr>
              <a:t>meeting. </a:t>
            </a:r>
            <a:r>
              <a:rPr sz="1765" dirty="0">
                <a:latin typeface="Arial"/>
                <a:cs typeface="Arial"/>
              </a:rPr>
              <a:t>This </a:t>
            </a:r>
            <a:r>
              <a:rPr sz="1765" spc="-4" dirty="0">
                <a:latin typeface="Arial"/>
                <a:cs typeface="Arial"/>
              </a:rPr>
              <a:t>information  does</a:t>
            </a:r>
            <a:r>
              <a:rPr sz="1765" spc="-53" dirty="0">
                <a:latin typeface="Arial"/>
                <a:cs typeface="Arial"/>
              </a:rPr>
              <a:t> </a:t>
            </a:r>
            <a:r>
              <a:rPr sz="1765" dirty="0">
                <a:latin typeface="Arial"/>
                <a:cs typeface="Arial"/>
              </a:rPr>
              <a:t>not</a:t>
            </a:r>
            <a:r>
              <a:rPr sz="1765" spc="-53" dirty="0">
                <a:latin typeface="Arial"/>
                <a:cs typeface="Arial"/>
              </a:rPr>
              <a:t> </a:t>
            </a:r>
            <a:r>
              <a:rPr sz="1765" dirty="0">
                <a:latin typeface="Arial"/>
                <a:cs typeface="Arial"/>
              </a:rPr>
              <a:t>constitute</a:t>
            </a:r>
            <a:r>
              <a:rPr sz="1765" spc="-53" dirty="0">
                <a:latin typeface="Arial"/>
                <a:cs typeface="Arial"/>
              </a:rPr>
              <a:t> </a:t>
            </a:r>
            <a:r>
              <a:rPr sz="1765" dirty="0">
                <a:latin typeface="Arial"/>
                <a:cs typeface="Arial"/>
              </a:rPr>
              <a:t>a</a:t>
            </a:r>
            <a:r>
              <a:rPr sz="1765" spc="-53" dirty="0">
                <a:latin typeface="Arial"/>
                <a:cs typeface="Arial"/>
              </a:rPr>
              <a:t> </a:t>
            </a:r>
            <a:r>
              <a:rPr sz="1765" dirty="0">
                <a:latin typeface="Arial"/>
                <a:cs typeface="Arial"/>
              </a:rPr>
              <a:t>final</a:t>
            </a:r>
            <a:r>
              <a:rPr sz="1765" spc="-57" dirty="0">
                <a:latin typeface="Arial"/>
                <a:cs typeface="Arial"/>
              </a:rPr>
              <a:t> </a:t>
            </a:r>
            <a:r>
              <a:rPr sz="1765" dirty="0">
                <a:latin typeface="Arial"/>
                <a:cs typeface="Arial"/>
              </a:rPr>
              <a:t>ruling,</a:t>
            </a:r>
            <a:r>
              <a:rPr sz="1765" spc="-62" dirty="0">
                <a:latin typeface="Arial"/>
                <a:cs typeface="Arial"/>
              </a:rPr>
              <a:t> </a:t>
            </a:r>
            <a:r>
              <a:rPr sz="1765" dirty="0">
                <a:latin typeface="Arial"/>
                <a:cs typeface="Arial"/>
              </a:rPr>
              <a:t>order,</a:t>
            </a:r>
            <a:r>
              <a:rPr sz="1765" spc="-53" dirty="0">
                <a:latin typeface="Arial"/>
                <a:cs typeface="Arial"/>
              </a:rPr>
              <a:t> </a:t>
            </a:r>
            <a:r>
              <a:rPr sz="1765" spc="-4" dirty="0">
                <a:latin typeface="Arial"/>
                <a:cs typeface="Arial"/>
              </a:rPr>
              <a:t>or</a:t>
            </a:r>
            <a:r>
              <a:rPr sz="1765" spc="-49" dirty="0">
                <a:latin typeface="Arial"/>
                <a:cs typeface="Arial"/>
              </a:rPr>
              <a:t> </a:t>
            </a:r>
            <a:r>
              <a:rPr sz="1765" spc="-4" dirty="0">
                <a:latin typeface="Arial"/>
                <a:cs typeface="Arial"/>
              </a:rPr>
              <a:t>determination</a:t>
            </a:r>
            <a:r>
              <a:rPr sz="1765" spc="-53" dirty="0">
                <a:latin typeface="Arial"/>
                <a:cs typeface="Arial"/>
              </a:rPr>
              <a:t> </a:t>
            </a:r>
            <a:r>
              <a:rPr sz="1765" dirty="0">
                <a:latin typeface="Arial"/>
                <a:cs typeface="Arial"/>
              </a:rPr>
              <a:t>of</a:t>
            </a:r>
            <a:r>
              <a:rPr sz="1765" spc="-57" dirty="0">
                <a:latin typeface="Arial"/>
                <a:cs typeface="Arial"/>
              </a:rPr>
              <a:t> </a:t>
            </a:r>
            <a:r>
              <a:rPr sz="1765" dirty="0">
                <a:latin typeface="Arial"/>
                <a:cs typeface="Arial"/>
              </a:rPr>
              <a:t>the</a:t>
            </a:r>
            <a:r>
              <a:rPr sz="1765" spc="-57" dirty="0">
                <a:latin typeface="Arial"/>
                <a:cs typeface="Arial"/>
              </a:rPr>
              <a:t> </a:t>
            </a:r>
            <a:r>
              <a:rPr sz="1765" dirty="0">
                <a:latin typeface="Arial"/>
                <a:cs typeface="Arial"/>
              </a:rPr>
              <a:t>Department</a:t>
            </a:r>
            <a:r>
              <a:rPr sz="1765" spc="-57" dirty="0">
                <a:latin typeface="Arial"/>
                <a:cs typeface="Arial"/>
              </a:rPr>
              <a:t> </a:t>
            </a:r>
            <a:r>
              <a:rPr sz="1765" dirty="0">
                <a:latin typeface="Arial"/>
                <a:cs typeface="Arial"/>
              </a:rPr>
              <a:t>of</a:t>
            </a:r>
            <a:r>
              <a:rPr sz="1765" spc="-57" dirty="0">
                <a:latin typeface="Arial"/>
                <a:cs typeface="Arial"/>
              </a:rPr>
              <a:t> </a:t>
            </a:r>
            <a:r>
              <a:rPr sz="1765" dirty="0">
                <a:latin typeface="Arial"/>
                <a:cs typeface="Arial"/>
              </a:rPr>
              <a:t>Revenue</a:t>
            </a:r>
            <a:r>
              <a:rPr sz="1765" spc="-53" dirty="0">
                <a:latin typeface="Arial"/>
                <a:cs typeface="Arial"/>
              </a:rPr>
              <a:t> </a:t>
            </a:r>
            <a:r>
              <a:rPr sz="1765" spc="-4" dirty="0">
                <a:latin typeface="Arial"/>
                <a:cs typeface="Arial"/>
              </a:rPr>
              <a:t>and</a:t>
            </a:r>
            <a:r>
              <a:rPr sz="1765" spc="-53" dirty="0">
                <a:latin typeface="Arial"/>
                <a:cs typeface="Arial"/>
              </a:rPr>
              <a:t> </a:t>
            </a:r>
            <a:r>
              <a:rPr sz="1765" dirty="0">
                <a:latin typeface="Arial"/>
                <a:cs typeface="Arial"/>
              </a:rPr>
              <a:t>cannot  be</a:t>
            </a:r>
            <a:r>
              <a:rPr sz="1765" spc="-4" dirty="0">
                <a:latin typeface="Arial"/>
                <a:cs typeface="Arial"/>
              </a:rPr>
              <a:t> </a:t>
            </a:r>
            <a:r>
              <a:rPr sz="1765" dirty="0">
                <a:latin typeface="Arial"/>
                <a:cs typeface="Arial"/>
              </a:rPr>
              <a:t>appealed.</a:t>
            </a:r>
          </a:p>
        </p:txBody>
      </p:sp>
      <p:sp>
        <p:nvSpPr>
          <p:cNvPr id="3" name="object 3"/>
          <p:cNvSpPr/>
          <p:nvPr/>
        </p:nvSpPr>
        <p:spPr>
          <a:xfrm>
            <a:off x="4524376" y="1058843"/>
            <a:ext cx="3135966" cy="1243629"/>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17038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Sales Tax Changes – HB 354 Highlights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4" name="Rectangle 3"/>
          <p:cNvSpPr/>
          <p:nvPr/>
        </p:nvSpPr>
        <p:spPr>
          <a:xfrm>
            <a:off x="606055" y="1452571"/>
            <a:ext cx="10526233" cy="5069080"/>
          </a:xfrm>
          <a:prstGeom prst="rect">
            <a:avLst/>
          </a:prstGeom>
        </p:spPr>
        <p:txBody>
          <a:bodyPr wrap="square">
            <a:spAutoFit/>
          </a:bodyPr>
          <a:lstStyle/>
          <a:p>
            <a:pPr marL="67945" marR="66675" algn="just">
              <a:lnSpc>
                <a:spcPct val="102000"/>
              </a:lnSpc>
              <a:spcBef>
                <a:spcPts val="5"/>
              </a:spcBef>
              <a:spcAft>
                <a:spcPts val="0"/>
              </a:spcAft>
            </a:pPr>
            <a:r>
              <a:rPr lang="en-US" sz="1400" b="1" spc="20" dirty="0">
                <a:solidFill>
                  <a:srgbClr val="0E266E"/>
                </a:solidFill>
                <a:latin typeface="Franklin Gothic Demi" panose="020B0703020102020204" pitchFamily="34" charset="0"/>
                <a:ea typeface="Calibri" panose="020F0502020204030204" pitchFamily="34" charset="0"/>
              </a:rPr>
              <a:t>Resale</a:t>
            </a:r>
            <a:r>
              <a:rPr lang="en-US" sz="1400" b="1" spc="-50" dirty="0">
                <a:solidFill>
                  <a:srgbClr val="0E266E"/>
                </a:solidFill>
                <a:latin typeface="Franklin Gothic Demi" panose="020B0703020102020204" pitchFamily="34" charset="0"/>
                <a:ea typeface="Calibri" panose="020F0502020204030204" pitchFamily="34" charset="0"/>
              </a:rPr>
              <a:t> </a:t>
            </a:r>
            <a:r>
              <a:rPr lang="en-US" sz="1400" b="1" spc="10" dirty="0" smtClean="0">
                <a:solidFill>
                  <a:srgbClr val="0E266E"/>
                </a:solidFill>
                <a:latin typeface="Franklin Gothic Demi" panose="020B0703020102020204" pitchFamily="34" charset="0"/>
                <a:ea typeface="Calibri" panose="020F0502020204030204" pitchFamily="34" charset="0"/>
              </a:rPr>
              <a:t>for</a:t>
            </a:r>
            <a:r>
              <a:rPr lang="en-US" sz="1400" b="1" spc="-45" dirty="0" smtClean="0">
                <a:solidFill>
                  <a:srgbClr val="0E266E"/>
                </a:solidFill>
                <a:latin typeface="Franklin Gothic Demi" panose="020B0703020102020204" pitchFamily="34" charset="0"/>
                <a:ea typeface="Calibri" panose="020F0502020204030204" pitchFamily="34" charset="0"/>
              </a:rPr>
              <a:t> </a:t>
            </a:r>
            <a:r>
              <a:rPr lang="en-US" sz="1400" b="1" spc="15" dirty="0">
                <a:solidFill>
                  <a:srgbClr val="0E266E"/>
                </a:solidFill>
                <a:latin typeface="Franklin Gothic Demi" panose="020B0703020102020204" pitchFamily="34" charset="0"/>
                <a:ea typeface="Calibri" panose="020F0502020204030204" pitchFamily="34" charset="0"/>
              </a:rPr>
              <a:t>the</a:t>
            </a:r>
            <a:r>
              <a:rPr lang="en-US" sz="1400" b="1" spc="-45" dirty="0">
                <a:solidFill>
                  <a:srgbClr val="0E266E"/>
                </a:solidFill>
                <a:latin typeface="Franklin Gothic Demi" panose="020B0703020102020204" pitchFamily="34" charset="0"/>
                <a:ea typeface="Calibri" panose="020F0502020204030204" pitchFamily="34" charset="0"/>
              </a:rPr>
              <a:t> </a:t>
            </a:r>
            <a:r>
              <a:rPr lang="en-US" sz="1400" b="1" spc="15" dirty="0">
                <a:solidFill>
                  <a:srgbClr val="0E266E"/>
                </a:solidFill>
                <a:latin typeface="Franklin Gothic Demi" panose="020B0703020102020204" pitchFamily="34" charset="0"/>
                <a:ea typeface="Calibri" panose="020F0502020204030204" pitchFamily="34" charset="0"/>
              </a:rPr>
              <a:t>Sale</a:t>
            </a:r>
            <a:r>
              <a:rPr lang="en-US" sz="1400" b="1" spc="-45" dirty="0">
                <a:solidFill>
                  <a:srgbClr val="0E266E"/>
                </a:solidFill>
                <a:latin typeface="Franklin Gothic Demi" panose="020B0703020102020204" pitchFamily="34" charset="0"/>
                <a:ea typeface="Calibri" panose="020F0502020204030204" pitchFamily="34" charset="0"/>
              </a:rPr>
              <a:t> </a:t>
            </a:r>
            <a:r>
              <a:rPr lang="en-US" sz="1400" b="1" dirty="0">
                <a:solidFill>
                  <a:srgbClr val="0E266E"/>
                </a:solidFill>
                <a:latin typeface="Franklin Gothic Demi" panose="020B0703020102020204" pitchFamily="34" charset="0"/>
                <a:ea typeface="Calibri" panose="020F0502020204030204" pitchFamily="34" charset="0"/>
              </a:rPr>
              <a:t>or </a:t>
            </a:r>
            <a:r>
              <a:rPr lang="en-US" sz="1400" b="1" spc="20" dirty="0">
                <a:solidFill>
                  <a:srgbClr val="0E266E"/>
                </a:solidFill>
                <a:latin typeface="Franklin Gothic Demi" panose="020B0703020102020204" pitchFamily="34" charset="0"/>
                <a:ea typeface="Calibri" panose="020F0502020204030204" pitchFamily="34" charset="0"/>
              </a:rPr>
              <a:t>Purchase </a:t>
            </a:r>
            <a:r>
              <a:rPr lang="en-US" sz="1400" b="1" spc="10" dirty="0">
                <a:solidFill>
                  <a:srgbClr val="0E266E"/>
                </a:solidFill>
                <a:latin typeface="Franklin Gothic Demi" panose="020B0703020102020204" pitchFamily="34" charset="0"/>
                <a:ea typeface="Calibri" panose="020F0502020204030204" pitchFamily="34" charset="0"/>
              </a:rPr>
              <a:t>of </a:t>
            </a:r>
            <a:r>
              <a:rPr lang="en-US" sz="1400" b="1" spc="20" dirty="0">
                <a:solidFill>
                  <a:srgbClr val="0E266E"/>
                </a:solidFill>
                <a:latin typeface="Franklin Gothic Demi" panose="020B0703020102020204" pitchFamily="34" charset="0"/>
                <a:ea typeface="Calibri" panose="020F0502020204030204" pitchFamily="34" charset="0"/>
              </a:rPr>
              <a:t>Certain </a:t>
            </a:r>
            <a:r>
              <a:rPr lang="en-US" sz="1400" b="1" spc="15" dirty="0" smtClean="0">
                <a:solidFill>
                  <a:srgbClr val="0E266E"/>
                </a:solidFill>
                <a:latin typeface="Franklin Gothic Demi" panose="020B0703020102020204" pitchFamily="34" charset="0"/>
                <a:ea typeface="Calibri" panose="020F0502020204030204" pitchFamily="34" charset="0"/>
              </a:rPr>
              <a:t>Services — </a:t>
            </a:r>
          </a:p>
          <a:p>
            <a:pPr marL="67945" marR="66675" algn="just">
              <a:lnSpc>
                <a:spcPct val="102000"/>
              </a:lnSpc>
              <a:spcBef>
                <a:spcPts val="5"/>
              </a:spcBef>
              <a:spcAft>
                <a:spcPts val="0"/>
              </a:spcAft>
            </a:pPr>
            <a:r>
              <a:rPr lang="en-US" sz="1400" spc="15" dirty="0" smtClean="0">
                <a:solidFill>
                  <a:srgbClr val="0E266E"/>
                </a:solidFill>
                <a:latin typeface="Franklin Gothic Demi" panose="020B0703020102020204" pitchFamily="34" charset="0"/>
                <a:ea typeface="Calibri" panose="020F0502020204030204" pitchFamily="34" charset="0"/>
              </a:rPr>
              <a:t>For </a:t>
            </a:r>
            <a:r>
              <a:rPr lang="en-US" sz="1400" spc="15" dirty="0">
                <a:solidFill>
                  <a:srgbClr val="0E266E"/>
                </a:solidFill>
                <a:latin typeface="Franklin Gothic Demi" panose="020B0703020102020204" pitchFamily="34" charset="0"/>
                <a:ea typeface="Calibri" panose="020F0502020204030204" pitchFamily="34" charset="0"/>
              </a:rPr>
              <a:t>transactions </a:t>
            </a:r>
            <a:r>
              <a:rPr lang="en-US" sz="1400" dirty="0">
                <a:solidFill>
                  <a:srgbClr val="0E266E"/>
                </a:solidFill>
                <a:latin typeface="Franklin Gothic Demi" panose="020B0703020102020204" pitchFamily="34" charset="0"/>
                <a:ea typeface="Calibri" panose="020F0502020204030204" pitchFamily="34" charset="0"/>
              </a:rPr>
              <a:t>on or </a:t>
            </a:r>
            <a:r>
              <a:rPr lang="en-US" sz="1400" spc="20" dirty="0">
                <a:solidFill>
                  <a:srgbClr val="0E266E"/>
                </a:solidFill>
                <a:latin typeface="Franklin Gothic Demi" panose="020B0703020102020204" pitchFamily="34" charset="0"/>
                <a:ea typeface="Calibri" panose="020F0502020204030204" pitchFamily="34" charset="0"/>
              </a:rPr>
              <a:t>after </a:t>
            </a:r>
            <a:r>
              <a:rPr lang="en-US" sz="1400" spc="10" dirty="0">
                <a:solidFill>
                  <a:srgbClr val="0E266E"/>
                </a:solidFill>
                <a:latin typeface="Franklin Gothic Demi" panose="020B0703020102020204" pitchFamily="34" charset="0"/>
                <a:ea typeface="Calibri" panose="020F0502020204030204" pitchFamily="34" charset="0"/>
              </a:rPr>
              <a:t>July </a:t>
            </a:r>
            <a:r>
              <a:rPr lang="en-US" sz="1400" dirty="0">
                <a:solidFill>
                  <a:srgbClr val="0E266E"/>
                </a:solidFill>
                <a:latin typeface="Franklin Gothic Demi" panose="020B0703020102020204" pitchFamily="34" charset="0"/>
                <a:ea typeface="Calibri" panose="020F0502020204030204" pitchFamily="34" charset="0"/>
              </a:rPr>
              <a:t>1, 2019, a </a:t>
            </a:r>
            <a:r>
              <a:rPr lang="en-US" sz="1400" spc="15" dirty="0">
                <a:solidFill>
                  <a:srgbClr val="0E266E"/>
                </a:solidFill>
                <a:latin typeface="Franklin Gothic Demi" panose="020B0703020102020204" pitchFamily="34" charset="0"/>
                <a:ea typeface="Calibri" panose="020F0502020204030204" pitchFamily="34" charset="0"/>
              </a:rPr>
              <a:t>retailer </a:t>
            </a:r>
            <a:r>
              <a:rPr lang="en-US" sz="1400" dirty="0">
                <a:solidFill>
                  <a:srgbClr val="0E266E"/>
                </a:solidFill>
                <a:latin typeface="Franklin Gothic Demi" panose="020B0703020102020204" pitchFamily="34" charset="0"/>
                <a:ea typeface="Calibri" panose="020F0502020204030204" pitchFamily="34" charset="0"/>
              </a:rPr>
              <a:t>may </a:t>
            </a:r>
            <a:r>
              <a:rPr lang="en-US" sz="1400" spc="10" dirty="0">
                <a:solidFill>
                  <a:srgbClr val="0E266E"/>
                </a:solidFill>
                <a:latin typeface="Franklin Gothic Demi" panose="020B0703020102020204" pitchFamily="34" charset="0"/>
                <a:ea typeface="Calibri" panose="020F0502020204030204" pitchFamily="34" charset="0"/>
              </a:rPr>
              <a:t>claim </a:t>
            </a:r>
            <a:r>
              <a:rPr lang="en-US" sz="1400" dirty="0">
                <a:solidFill>
                  <a:srgbClr val="0E266E"/>
                </a:solidFill>
                <a:latin typeface="Franklin Gothic Demi" panose="020B0703020102020204" pitchFamily="34" charset="0"/>
                <a:ea typeface="Calibri" panose="020F0502020204030204" pitchFamily="34" charset="0"/>
              </a:rPr>
              <a:t>a </a:t>
            </a:r>
            <a:r>
              <a:rPr lang="en-US" sz="1400" spc="15" dirty="0">
                <a:solidFill>
                  <a:srgbClr val="0E266E"/>
                </a:solidFill>
                <a:latin typeface="Franklin Gothic Demi" panose="020B0703020102020204" pitchFamily="34" charset="0"/>
                <a:ea typeface="Calibri" panose="020F0502020204030204" pitchFamily="34" charset="0"/>
              </a:rPr>
              <a:t>resale exemption </a:t>
            </a:r>
            <a:r>
              <a:rPr lang="en-US" sz="1400" spc="10" dirty="0">
                <a:solidFill>
                  <a:srgbClr val="0E266E"/>
                </a:solidFill>
                <a:latin typeface="Franklin Gothic Demi" panose="020B0703020102020204" pitchFamily="34" charset="0"/>
                <a:ea typeface="Calibri" panose="020F0502020204030204" pitchFamily="34" charset="0"/>
              </a:rPr>
              <a:t>for the </a:t>
            </a:r>
            <a:r>
              <a:rPr lang="en-US" sz="1400" spc="15" dirty="0" smtClean="0">
                <a:solidFill>
                  <a:srgbClr val="0E266E"/>
                </a:solidFill>
                <a:latin typeface="Franklin Gothic Demi" panose="020B0703020102020204" pitchFamily="34" charset="0"/>
                <a:ea typeface="Calibri" panose="020F0502020204030204" pitchFamily="34" charset="0"/>
              </a:rPr>
              <a:t>purchase </a:t>
            </a:r>
            <a:r>
              <a:rPr lang="en-US" sz="1400" spc="10" dirty="0">
                <a:solidFill>
                  <a:srgbClr val="0E266E"/>
                </a:solidFill>
                <a:latin typeface="Franklin Gothic Demi" panose="020B0703020102020204" pitchFamily="34" charset="0"/>
                <a:ea typeface="Calibri" panose="020F0502020204030204" pitchFamily="34" charset="0"/>
              </a:rPr>
              <a:t>and </a:t>
            </a:r>
            <a:r>
              <a:rPr lang="en-US" sz="1400" spc="15" dirty="0">
                <a:solidFill>
                  <a:srgbClr val="0E266E"/>
                </a:solidFill>
                <a:latin typeface="Franklin Gothic Demi" panose="020B0703020102020204" pitchFamily="34" charset="0"/>
                <a:ea typeface="Calibri" panose="020F0502020204030204" pitchFamily="34" charset="0"/>
              </a:rPr>
              <a:t>resale </a:t>
            </a:r>
            <a:r>
              <a:rPr lang="en-US" sz="1400" dirty="0">
                <a:solidFill>
                  <a:srgbClr val="0E266E"/>
                </a:solidFill>
                <a:latin typeface="Franklin Gothic Demi" panose="020B0703020102020204" pitchFamily="34" charset="0"/>
                <a:ea typeface="Calibri" panose="020F0502020204030204" pitchFamily="34" charset="0"/>
              </a:rPr>
              <a:t>of</a:t>
            </a:r>
            <a:r>
              <a:rPr lang="en-US" sz="1400" spc="195" dirty="0">
                <a:solidFill>
                  <a:srgbClr val="0E266E"/>
                </a:solidFill>
                <a:latin typeface="Franklin Gothic Demi" panose="020B0703020102020204" pitchFamily="34" charset="0"/>
                <a:ea typeface="Calibri" panose="020F0502020204030204" pitchFamily="34" charset="0"/>
              </a:rPr>
              <a:t> </a:t>
            </a:r>
            <a:r>
              <a:rPr lang="en-US" sz="1400" spc="10" dirty="0" smtClean="0">
                <a:solidFill>
                  <a:srgbClr val="0E266E"/>
                </a:solidFill>
                <a:latin typeface="Franklin Gothic Demi" panose="020B0703020102020204" pitchFamily="34" charset="0"/>
                <a:ea typeface="Calibri" panose="020F0502020204030204" pitchFamily="34" charset="0"/>
              </a:rPr>
              <a:t>the </a:t>
            </a:r>
            <a:r>
              <a:rPr lang="en-US" sz="1400" spc="20" dirty="0" smtClean="0">
                <a:solidFill>
                  <a:srgbClr val="0E266E"/>
                </a:solidFill>
                <a:latin typeface="Franklin Gothic Demi" panose="020B0703020102020204" pitchFamily="34" charset="0"/>
                <a:ea typeface="Calibri" panose="020F0502020204030204" pitchFamily="34" charset="0"/>
              </a:rPr>
              <a:t>services </a:t>
            </a:r>
            <a:r>
              <a:rPr lang="en-US" sz="1400" spc="15" dirty="0" smtClean="0">
                <a:solidFill>
                  <a:srgbClr val="0E266E"/>
                </a:solidFill>
                <a:latin typeface="Franklin Gothic Demi" panose="020B0703020102020204" pitchFamily="34" charset="0"/>
                <a:ea typeface="Calibri" panose="020F0502020204030204" pitchFamily="34" charset="0"/>
              </a:rPr>
              <a:t>that </a:t>
            </a:r>
            <a:r>
              <a:rPr lang="en-US" sz="1400" spc="20" dirty="0" smtClean="0">
                <a:solidFill>
                  <a:srgbClr val="0E266E"/>
                </a:solidFill>
                <a:latin typeface="Franklin Gothic Demi" panose="020B0703020102020204" pitchFamily="34" charset="0"/>
                <a:ea typeface="Calibri" panose="020F0502020204030204" pitchFamily="34" charset="0"/>
              </a:rPr>
              <a:t>became </a:t>
            </a:r>
            <a:r>
              <a:rPr lang="en-US" sz="1400" spc="15" dirty="0" smtClean="0">
                <a:solidFill>
                  <a:srgbClr val="0E266E"/>
                </a:solidFill>
                <a:latin typeface="Franklin Gothic Demi" panose="020B0703020102020204" pitchFamily="34" charset="0"/>
                <a:ea typeface="Calibri" panose="020F0502020204030204" pitchFamily="34" charset="0"/>
              </a:rPr>
              <a:t>subject </a:t>
            </a:r>
            <a:r>
              <a:rPr lang="en-US" sz="1400" dirty="0">
                <a:solidFill>
                  <a:srgbClr val="0E266E"/>
                </a:solidFill>
                <a:latin typeface="Franklin Gothic Demi" panose="020B0703020102020204" pitchFamily="34" charset="0"/>
                <a:ea typeface="Calibri" panose="020F0502020204030204" pitchFamily="34" charset="0"/>
              </a:rPr>
              <a:t>to </a:t>
            </a:r>
            <a:r>
              <a:rPr lang="en-US" sz="1400" spc="15" dirty="0" smtClean="0">
                <a:solidFill>
                  <a:srgbClr val="0E266E"/>
                </a:solidFill>
                <a:latin typeface="Franklin Gothic Demi" panose="020B0703020102020204" pitchFamily="34" charset="0"/>
                <a:ea typeface="Calibri" panose="020F0502020204030204" pitchFamily="34" charset="0"/>
              </a:rPr>
              <a:t>sales </a:t>
            </a:r>
            <a:r>
              <a:rPr lang="en-US" sz="1400" spc="20" dirty="0" smtClean="0">
                <a:solidFill>
                  <a:srgbClr val="0E266E"/>
                </a:solidFill>
                <a:latin typeface="Franklin Gothic Demi" panose="020B0703020102020204" pitchFamily="34" charset="0"/>
                <a:ea typeface="Calibri" panose="020F0502020204030204" pitchFamily="34" charset="0"/>
              </a:rPr>
              <a:t>tax </a:t>
            </a:r>
            <a:r>
              <a:rPr lang="en-US" sz="1400" dirty="0" smtClean="0">
                <a:solidFill>
                  <a:srgbClr val="0E266E"/>
                </a:solidFill>
                <a:latin typeface="Franklin Gothic Demi" panose="020B0703020102020204" pitchFamily="34" charset="0"/>
                <a:ea typeface="Calibri" panose="020F0502020204030204" pitchFamily="34" charset="0"/>
              </a:rPr>
              <a:t>as of </a:t>
            </a:r>
            <a:r>
              <a:rPr lang="en-US" sz="1400" spc="10" dirty="0" smtClean="0">
                <a:solidFill>
                  <a:srgbClr val="0E266E"/>
                </a:solidFill>
                <a:latin typeface="Franklin Gothic Demi" panose="020B0703020102020204" pitchFamily="34" charset="0"/>
                <a:ea typeface="Calibri" panose="020F0502020204030204" pitchFamily="34" charset="0"/>
              </a:rPr>
              <a:t>July </a:t>
            </a:r>
            <a:r>
              <a:rPr lang="en-US" sz="1400" dirty="0">
                <a:solidFill>
                  <a:srgbClr val="0E266E"/>
                </a:solidFill>
                <a:latin typeface="Franklin Gothic Demi" panose="020B0703020102020204" pitchFamily="34" charset="0"/>
                <a:ea typeface="Calibri" panose="020F0502020204030204" pitchFamily="34" charset="0"/>
              </a:rPr>
              <a:t>1, 2018 </a:t>
            </a:r>
            <a:r>
              <a:rPr lang="en-US" sz="1400" spc="15" dirty="0">
                <a:solidFill>
                  <a:srgbClr val="0E266E"/>
                </a:solidFill>
                <a:latin typeface="Franklin Gothic Demi" panose="020B0703020102020204" pitchFamily="34" charset="0"/>
                <a:ea typeface="Calibri" panose="020F0502020204030204" pitchFamily="34" charset="0"/>
              </a:rPr>
              <a:t>(HB </a:t>
            </a:r>
            <a:r>
              <a:rPr lang="en-US" sz="1400" spc="20" dirty="0">
                <a:solidFill>
                  <a:srgbClr val="0E266E"/>
                </a:solidFill>
                <a:latin typeface="Franklin Gothic Demi" panose="020B0703020102020204" pitchFamily="34" charset="0"/>
                <a:ea typeface="Calibri" panose="020F0502020204030204" pitchFamily="34" charset="0"/>
              </a:rPr>
              <a:t>487). </a:t>
            </a:r>
            <a:r>
              <a:rPr lang="en-US" sz="1400" spc="15" dirty="0">
                <a:solidFill>
                  <a:srgbClr val="0E266E"/>
                </a:solidFill>
                <a:latin typeface="Franklin Gothic Demi" panose="020B0703020102020204" pitchFamily="34" charset="0"/>
                <a:ea typeface="Calibri" panose="020F0502020204030204" pitchFamily="34" charset="0"/>
              </a:rPr>
              <a:t>Unless </a:t>
            </a:r>
            <a:r>
              <a:rPr lang="en-US" sz="1400" spc="20" dirty="0">
                <a:solidFill>
                  <a:srgbClr val="0E266E"/>
                </a:solidFill>
                <a:latin typeface="Franklin Gothic Demi" panose="020B0703020102020204" pitchFamily="34" charset="0"/>
                <a:ea typeface="Calibri" panose="020F0502020204030204" pitchFamily="34" charset="0"/>
              </a:rPr>
              <a:t>otherwise </a:t>
            </a:r>
            <a:r>
              <a:rPr lang="en-US" sz="1400" spc="15" dirty="0">
                <a:solidFill>
                  <a:srgbClr val="0E266E"/>
                </a:solidFill>
                <a:latin typeface="Franklin Gothic Demi" panose="020B0703020102020204" pitchFamily="34" charset="0"/>
                <a:ea typeface="Calibri" panose="020F0502020204030204" pitchFamily="34" charset="0"/>
              </a:rPr>
              <a:t>specified </a:t>
            </a:r>
            <a:r>
              <a:rPr lang="en-US" sz="1400" dirty="0">
                <a:solidFill>
                  <a:srgbClr val="0E266E"/>
                </a:solidFill>
                <a:latin typeface="Franklin Gothic Demi" panose="020B0703020102020204" pitchFamily="34" charset="0"/>
                <a:ea typeface="Calibri" panose="020F0502020204030204" pitchFamily="34" charset="0"/>
              </a:rPr>
              <a:t>in </a:t>
            </a:r>
            <a:r>
              <a:rPr lang="en-US" sz="1400" spc="20" dirty="0">
                <a:solidFill>
                  <a:srgbClr val="0E266E"/>
                </a:solidFill>
                <a:latin typeface="Franklin Gothic Demi" panose="020B0703020102020204" pitchFamily="34" charset="0"/>
                <a:ea typeface="Calibri" panose="020F0502020204030204" pitchFamily="34" charset="0"/>
              </a:rPr>
              <a:t>statute,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15" dirty="0">
                <a:solidFill>
                  <a:srgbClr val="0E266E"/>
                </a:solidFill>
                <a:latin typeface="Franklin Gothic Demi" panose="020B0703020102020204" pitchFamily="34" charset="0"/>
                <a:ea typeface="Calibri" panose="020F0502020204030204" pitchFamily="34" charset="0"/>
              </a:rPr>
              <a:t>resale exemption applies </a:t>
            </a:r>
            <a:r>
              <a:rPr lang="en-US" sz="1400" spc="10" dirty="0">
                <a:solidFill>
                  <a:srgbClr val="0E266E"/>
                </a:solidFill>
                <a:latin typeface="Franklin Gothic Demi" panose="020B0703020102020204" pitchFamily="34" charset="0"/>
                <a:ea typeface="Calibri" panose="020F0502020204030204" pitchFamily="34" charset="0"/>
              </a:rPr>
              <a:t>only </a:t>
            </a:r>
            <a:r>
              <a:rPr lang="en-US" sz="1400" dirty="0">
                <a:solidFill>
                  <a:srgbClr val="0E266E"/>
                </a:solidFill>
                <a:latin typeface="Franklin Gothic Demi" panose="020B0703020102020204" pitchFamily="34" charset="0"/>
                <a:ea typeface="Calibri" panose="020F0502020204030204" pitchFamily="34" charset="0"/>
              </a:rPr>
              <a:t>to</a:t>
            </a:r>
            <a:r>
              <a:rPr lang="en-US" sz="1400" spc="195" dirty="0">
                <a:solidFill>
                  <a:srgbClr val="0E266E"/>
                </a:solidFill>
                <a:latin typeface="Franklin Gothic Demi" panose="020B0703020102020204" pitchFamily="34" charset="0"/>
                <a:ea typeface="Calibri" panose="020F0502020204030204" pitchFamily="34" charset="0"/>
              </a:rPr>
              <a:t> </a:t>
            </a:r>
            <a:r>
              <a:rPr lang="en-US" sz="1400" spc="15" dirty="0">
                <a:solidFill>
                  <a:srgbClr val="0E266E"/>
                </a:solidFill>
                <a:latin typeface="Franklin Gothic Demi" panose="020B0703020102020204" pitchFamily="34" charset="0"/>
                <a:ea typeface="Calibri" panose="020F0502020204030204" pitchFamily="34" charset="0"/>
              </a:rPr>
              <a:t>those </a:t>
            </a:r>
            <a:r>
              <a:rPr lang="en-US" sz="1400" spc="20" dirty="0">
                <a:solidFill>
                  <a:srgbClr val="0E266E"/>
                </a:solidFill>
                <a:latin typeface="Franklin Gothic Demi" panose="020B0703020102020204" pitchFamily="34" charset="0"/>
                <a:ea typeface="Calibri" panose="020F0502020204030204" pitchFamily="34" charset="0"/>
              </a:rPr>
              <a:t>services </a:t>
            </a:r>
            <a:r>
              <a:rPr lang="en-US" sz="1400" spc="20" dirty="0" smtClean="0">
                <a:solidFill>
                  <a:srgbClr val="0E266E"/>
                </a:solidFill>
                <a:latin typeface="Franklin Gothic Demi" panose="020B0703020102020204" pitchFamily="34" charset="0"/>
                <a:ea typeface="Calibri" panose="020F0502020204030204" pitchFamily="34" charset="0"/>
              </a:rPr>
              <a:t>i</a:t>
            </a:r>
            <a:r>
              <a:rPr lang="en-US" sz="1400" dirty="0" smtClean="0">
                <a:solidFill>
                  <a:srgbClr val="0E266E"/>
                </a:solidFill>
                <a:latin typeface="Franklin Gothic Demi" panose="020B0703020102020204" pitchFamily="34" charset="0"/>
                <a:ea typeface="Calibri" panose="020F0502020204030204" pitchFamily="34" charset="0"/>
              </a:rPr>
              <a:t>n  </a:t>
            </a:r>
            <a:r>
              <a:rPr lang="en-US" sz="1400" spc="20" dirty="0">
                <a:solidFill>
                  <a:srgbClr val="0E266E"/>
                </a:solidFill>
                <a:latin typeface="Franklin Gothic Demi" panose="020B0703020102020204" pitchFamily="34" charset="0"/>
                <a:ea typeface="Calibri" panose="020F0502020204030204" pitchFamily="34" charset="0"/>
              </a:rPr>
              <a:t>subsections (g) </a:t>
            </a:r>
            <a:r>
              <a:rPr lang="en-US" sz="1400" spc="10" dirty="0">
                <a:solidFill>
                  <a:srgbClr val="0E266E"/>
                </a:solidFill>
                <a:latin typeface="Franklin Gothic Demi" panose="020B0703020102020204" pitchFamily="34" charset="0"/>
                <a:ea typeface="Calibri" panose="020F0502020204030204" pitchFamily="34" charset="0"/>
              </a:rPr>
              <a:t>through </a:t>
            </a:r>
            <a:r>
              <a:rPr lang="en-US" sz="1400" spc="20" dirty="0">
                <a:solidFill>
                  <a:srgbClr val="0E266E"/>
                </a:solidFill>
                <a:latin typeface="Franklin Gothic Demi" panose="020B0703020102020204" pitchFamily="34" charset="0"/>
                <a:ea typeface="Calibri" panose="020F0502020204030204" pitchFamily="34" charset="0"/>
              </a:rPr>
              <a:t>(q) </a:t>
            </a:r>
            <a:r>
              <a:rPr lang="en-US" sz="1400" dirty="0">
                <a:solidFill>
                  <a:srgbClr val="0E266E"/>
                </a:solidFill>
                <a:latin typeface="Franklin Gothic Demi" panose="020B0703020102020204" pitchFamily="34" charset="0"/>
                <a:ea typeface="Calibri" panose="020F0502020204030204" pitchFamily="34" charset="0"/>
              </a:rPr>
              <a:t>of </a:t>
            </a:r>
            <a:r>
              <a:rPr lang="en-US" sz="1400" spc="15" dirty="0">
                <a:solidFill>
                  <a:srgbClr val="0E266E"/>
                </a:solidFill>
                <a:latin typeface="Franklin Gothic Demi" panose="020B0703020102020204" pitchFamily="34" charset="0"/>
                <a:ea typeface="Calibri" panose="020F0502020204030204" pitchFamily="34" charset="0"/>
              </a:rPr>
              <a:t>KRS 139.200 listed</a:t>
            </a:r>
            <a:r>
              <a:rPr lang="en-US" sz="1400" spc="30" dirty="0">
                <a:solidFill>
                  <a:srgbClr val="0E266E"/>
                </a:solidFill>
                <a:latin typeface="Franklin Gothic Demi" panose="020B0703020102020204" pitchFamily="34" charset="0"/>
                <a:ea typeface="Calibri" panose="020F0502020204030204" pitchFamily="34" charset="0"/>
              </a:rPr>
              <a:t> </a:t>
            </a:r>
            <a:r>
              <a:rPr lang="en-US" sz="1400" spc="20" dirty="0">
                <a:solidFill>
                  <a:srgbClr val="0E266E"/>
                </a:solidFill>
                <a:latin typeface="Franklin Gothic Demi" panose="020B0703020102020204" pitchFamily="34" charset="0"/>
                <a:ea typeface="Calibri" panose="020F0502020204030204" pitchFamily="34" charset="0"/>
              </a:rPr>
              <a:t>below:</a:t>
            </a:r>
            <a:endParaRPr lang="en-US" sz="1400" dirty="0">
              <a:solidFill>
                <a:srgbClr val="0E266E"/>
              </a:solidFill>
              <a:latin typeface="Franklin Gothic Demi" panose="020B0703020102020204" pitchFamily="34" charset="0"/>
              <a:ea typeface="Calibri" panose="020F0502020204030204" pitchFamily="34" charset="0"/>
            </a:endParaRPr>
          </a:p>
          <a:p>
            <a:pPr>
              <a:spcBef>
                <a:spcPts val="15"/>
              </a:spcBef>
            </a:pPr>
            <a:r>
              <a:rPr lang="en-US" sz="1400" dirty="0">
                <a:solidFill>
                  <a:srgbClr val="0E266E"/>
                </a:solidFill>
                <a:latin typeface="Franklin Gothic Demi" panose="020B0703020102020204" pitchFamily="34" charset="0"/>
                <a:ea typeface="Calibri" panose="020F0502020204030204" pitchFamily="34" charset="0"/>
              </a:rPr>
              <a:t> </a:t>
            </a:r>
          </a:p>
          <a:p>
            <a:pPr marL="342900" marR="0" lvl="0" indent="-342900">
              <a:spcBef>
                <a:spcPts val="0"/>
              </a:spcBef>
              <a:spcAft>
                <a:spcPts val="0"/>
              </a:spcAft>
              <a:buClr>
                <a:srgbClr val="231F20"/>
              </a:buClr>
              <a:buSzPts val="800"/>
              <a:buFont typeface="Calibri" panose="020F0502020204030204" pitchFamily="34" charset="0"/>
              <a:buAutoNum type="alphaLcParenBoth" startAt="7"/>
              <a:tabLst>
                <a:tab pos="297180" algn="l"/>
              </a:tabLst>
            </a:pPr>
            <a:r>
              <a:rPr lang="en-US" sz="1400" spc="15" dirty="0">
                <a:solidFill>
                  <a:srgbClr val="0E266E"/>
                </a:solidFill>
                <a:latin typeface="Franklin Gothic Demi" panose="020B0703020102020204" pitchFamily="34" charset="0"/>
                <a:ea typeface="Calibri" panose="020F0502020204030204" pitchFamily="34" charset="0"/>
              </a:rPr>
              <a:t>Landscaping </a:t>
            </a:r>
            <a:r>
              <a:rPr lang="en-US" sz="1400" spc="25" dirty="0">
                <a:solidFill>
                  <a:srgbClr val="0E266E"/>
                </a:solidFill>
                <a:latin typeface="Franklin Gothic Demi" panose="020B0703020102020204" pitchFamily="34" charset="0"/>
                <a:ea typeface="Calibri" panose="020F0502020204030204" pitchFamily="34" charset="0"/>
              </a:rPr>
              <a:t>services;</a:t>
            </a:r>
            <a:endParaRPr lang="en-US" sz="1400" dirty="0">
              <a:solidFill>
                <a:srgbClr val="0E266E"/>
              </a:solidFill>
              <a:latin typeface="Franklin Gothic Demi" panose="020B0703020102020204" pitchFamily="34" charset="0"/>
              <a:ea typeface="Calibri" panose="020F0502020204030204" pitchFamily="34" charset="0"/>
            </a:endParaRPr>
          </a:p>
          <a:p>
            <a:pPr marL="342900" marR="0" lvl="0" indent="-342900">
              <a:spcBef>
                <a:spcPts val="25"/>
              </a:spcBef>
              <a:spcAft>
                <a:spcPts val="0"/>
              </a:spcAft>
              <a:buClr>
                <a:srgbClr val="231F20"/>
              </a:buClr>
              <a:buSzPts val="800"/>
              <a:buFont typeface="Calibri" panose="020F0502020204030204" pitchFamily="34" charset="0"/>
              <a:buAutoNum type="alphaLcParenBoth" startAt="7"/>
              <a:tabLst>
                <a:tab pos="297180" algn="l"/>
              </a:tabLst>
            </a:pPr>
            <a:r>
              <a:rPr lang="en-US" sz="1400" spc="10" dirty="0">
                <a:solidFill>
                  <a:srgbClr val="0E266E"/>
                </a:solidFill>
                <a:latin typeface="Franklin Gothic Demi" panose="020B0703020102020204" pitchFamily="34" charset="0"/>
                <a:ea typeface="Calibri" panose="020F0502020204030204" pitchFamily="34" charset="0"/>
              </a:rPr>
              <a:t>Janitorial</a:t>
            </a:r>
            <a:r>
              <a:rPr lang="en-US" sz="1400" spc="15" dirty="0">
                <a:solidFill>
                  <a:srgbClr val="0E266E"/>
                </a:solidFill>
                <a:latin typeface="Franklin Gothic Demi" panose="020B0703020102020204" pitchFamily="34" charset="0"/>
                <a:ea typeface="Calibri" panose="020F0502020204030204" pitchFamily="34" charset="0"/>
              </a:rPr>
              <a:t> </a:t>
            </a:r>
            <a:r>
              <a:rPr lang="en-US" sz="1400" spc="25" dirty="0">
                <a:solidFill>
                  <a:srgbClr val="0E266E"/>
                </a:solidFill>
                <a:latin typeface="Franklin Gothic Demi" panose="020B0703020102020204" pitchFamily="34" charset="0"/>
                <a:ea typeface="Calibri" panose="020F0502020204030204" pitchFamily="34" charset="0"/>
              </a:rPr>
              <a:t>services;</a:t>
            </a:r>
            <a:endParaRPr lang="en-US" sz="1400" dirty="0">
              <a:solidFill>
                <a:srgbClr val="0E266E"/>
              </a:solidFill>
              <a:latin typeface="Franklin Gothic Demi" panose="020B0703020102020204" pitchFamily="34" charset="0"/>
              <a:ea typeface="Calibri" panose="020F0502020204030204" pitchFamily="34" charset="0"/>
            </a:endParaRPr>
          </a:p>
          <a:p>
            <a:pPr marL="342900" marR="0" lvl="0" indent="-342900">
              <a:spcBef>
                <a:spcPts val="20"/>
              </a:spcBef>
              <a:spcAft>
                <a:spcPts val="0"/>
              </a:spcAft>
              <a:buClr>
                <a:srgbClr val="231F20"/>
              </a:buClr>
              <a:buSzPts val="800"/>
              <a:buFont typeface="Calibri" panose="020F0502020204030204" pitchFamily="34" charset="0"/>
              <a:buAutoNum type="alphaLcParenBoth" startAt="7"/>
              <a:tabLst>
                <a:tab pos="297180" algn="l"/>
              </a:tabLst>
            </a:pPr>
            <a:r>
              <a:rPr lang="en-US" sz="1400" spc="10" dirty="0">
                <a:solidFill>
                  <a:srgbClr val="0E266E"/>
                </a:solidFill>
                <a:latin typeface="Franklin Gothic Demi" panose="020B0703020102020204" pitchFamily="34" charset="0"/>
                <a:ea typeface="Calibri" panose="020F0502020204030204" pitchFamily="34" charset="0"/>
              </a:rPr>
              <a:t>Small animal </a:t>
            </a:r>
            <a:r>
              <a:rPr lang="en-US" sz="1400" spc="15" dirty="0">
                <a:solidFill>
                  <a:srgbClr val="0E266E"/>
                </a:solidFill>
                <a:latin typeface="Franklin Gothic Demi" panose="020B0703020102020204" pitchFamily="34" charset="0"/>
                <a:ea typeface="Calibri" panose="020F0502020204030204" pitchFamily="34" charset="0"/>
              </a:rPr>
              <a:t>veterinary</a:t>
            </a:r>
            <a:r>
              <a:rPr lang="en-US" sz="1400" spc="80" dirty="0">
                <a:solidFill>
                  <a:srgbClr val="0E266E"/>
                </a:solidFill>
                <a:latin typeface="Franklin Gothic Demi" panose="020B0703020102020204" pitchFamily="34" charset="0"/>
                <a:ea typeface="Calibri" panose="020F0502020204030204" pitchFamily="34" charset="0"/>
              </a:rPr>
              <a:t> </a:t>
            </a:r>
            <a:r>
              <a:rPr lang="en-US" sz="1400" spc="25" dirty="0">
                <a:solidFill>
                  <a:srgbClr val="0E266E"/>
                </a:solidFill>
                <a:latin typeface="Franklin Gothic Demi" panose="020B0703020102020204" pitchFamily="34" charset="0"/>
                <a:ea typeface="Calibri" panose="020F0502020204030204" pitchFamily="34" charset="0"/>
              </a:rPr>
              <a:t>services;</a:t>
            </a:r>
            <a:endParaRPr lang="en-US" sz="1400" dirty="0">
              <a:solidFill>
                <a:srgbClr val="0E266E"/>
              </a:solidFill>
              <a:latin typeface="Franklin Gothic Demi" panose="020B0703020102020204" pitchFamily="34" charset="0"/>
              <a:ea typeface="Calibri" panose="020F0502020204030204" pitchFamily="34" charset="0"/>
            </a:endParaRPr>
          </a:p>
          <a:p>
            <a:pPr marL="342900" marR="0" lvl="0" indent="-342900">
              <a:spcBef>
                <a:spcPts val="25"/>
              </a:spcBef>
              <a:spcAft>
                <a:spcPts val="0"/>
              </a:spcAft>
              <a:buClr>
                <a:srgbClr val="231F20"/>
              </a:buClr>
              <a:buSzPts val="800"/>
              <a:buFont typeface="Calibri" panose="020F0502020204030204" pitchFamily="34" charset="0"/>
              <a:buAutoNum type="alphaLcParenBoth" startAt="7"/>
              <a:tabLst>
                <a:tab pos="297180" algn="l"/>
              </a:tabLst>
            </a:pPr>
            <a:r>
              <a:rPr lang="en-US" sz="1400" spc="10" dirty="0">
                <a:solidFill>
                  <a:srgbClr val="0E266E"/>
                </a:solidFill>
                <a:latin typeface="Franklin Gothic Demi" panose="020B0703020102020204" pitchFamily="34" charset="0"/>
                <a:ea typeface="Calibri" panose="020F0502020204030204" pitchFamily="34" charset="0"/>
              </a:rPr>
              <a:t>Pet </a:t>
            </a:r>
            <a:r>
              <a:rPr lang="en-US" sz="1400" spc="15" dirty="0">
                <a:solidFill>
                  <a:srgbClr val="0E266E"/>
                </a:solidFill>
                <a:latin typeface="Franklin Gothic Demi" panose="020B0703020102020204" pitchFamily="34" charset="0"/>
                <a:ea typeface="Calibri" panose="020F0502020204030204" pitchFamily="34" charset="0"/>
              </a:rPr>
              <a:t>care</a:t>
            </a:r>
            <a:r>
              <a:rPr lang="en-US" sz="1400" spc="45" dirty="0">
                <a:solidFill>
                  <a:srgbClr val="0E266E"/>
                </a:solidFill>
                <a:latin typeface="Franklin Gothic Demi" panose="020B0703020102020204" pitchFamily="34" charset="0"/>
                <a:ea typeface="Calibri" panose="020F0502020204030204" pitchFamily="34" charset="0"/>
              </a:rPr>
              <a:t> </a:t>
            </a:r>
            <a:r>
              <a:rPr lang="en-US" sz="1400" spc="25" dirty="0">
                <a:solidFill>
                  <a:srgbClr val="0E266E"/>
                </a:solidFill>
                <a:latin typeface="Franklin Gothic Demi" panose="020B0703020102020204" pitchFamily="34" charset="0"/>
                <a:ea typeface="Calibri" panose="020F0502020204030204" pitchFamily="34" charset="0"/>
              </a:rPr>
              <a:t>services;</a:t>
            </a:r>
            <a:endParaRPr lang="en-US" sz="1400" dirty="0">
              <a:solidFill>
                <a:srgbClr val="0E266E"/>
              </a:solidFill>
              <a:latin typeface="Franklin Gothic Demi" panose="020B0703020102020204" pitchFamily="34" charset="0"/>
              <a:ea typeface="Calibri" panose="020F0502020204030204" pitchFamily="34" charset="0"/>
            </a:endParaRPr>
          </a:p>
          <a:p>
            <a:pPr marL="342900" marR="0" lvl="0" indent="-342900">
              <a:spcBef>
                <a:spcPts val="25"/>
              </a:spcBef>
              <a:spcAft>
                <a:spcPts val="0"/>
              </a:spcAft>
              <a:buClr>
                <a:srgbClr val="231F20"/>
              </a:buClr>
              <a:buSzPts val="800"/>
              <a:buFont typeface="Calibri" panose="020F0502020204030204" pitchFamily="34" charset="0"/>
              <a:buAutoNum type="alphaLcParenBoth" startAt="7"/>
              <a:tabLst>
                <a:tab pos="297180" algn="l"/>
              </a:tabLst>
            </a:pPr>
            <a:r>
              <a:rPr lang="en-US" sz="1400" spc="15" dirty="0">
                <a:solidFill>
                  <a:srgbClr val="0E266E"/>
                </a:solidFill>
                <a:latin typeface="Franklin Gothic Demi" panose="020B0703020102020204" pitchFamily="34" charset="0"/>
                <a:ea typeface="Calibri" panose="020F0502020204030204" pitchFamily="34" charset="0"/>
              </a:rPr>
              <a:t>Industrial laundry</a:t>
            </a:r>
            <a:r>
              <a:rPr lang="en-US" sz="1400" spc="45" dirty="0">
                <a:solidFill>
                  <a:srgbClr val="0E266E"/>
                </a:solidFill>
                <a:latin typeface="Franklin Gothic Demi" panose="020B0703020102020204" pitchFamily="34" charset="0"/>
                <a:ea typeface="Calibri" panose="020F0502020204030204" pitchFamily="34" charset="0"/>
              </a:rPr>
              <a:t> </a:t>
            </a:r>
            <a:r>
              <a:rPr lang="en-US" sz="1400" spc="25" dirty="0">
                <a:solidFill>
                  <a:srgbClr val="0E266E"/>
                </a:solidFill>
                <a:latin typeface="Franklin Gothic Demi" panose="020B0703020102020204" pitchFamily="34" charset="0"/>
                <a:ea typeface="Calibri" panose="020F0502020204030204" pitchFamily="34" charset="0"/>
              </a:rPr>
              <a:t>services;</a:t>
            </a:r>
            <a:endParaRPr lang="en-US" sz="1400" dirty="0">
              <a:solidFill>
                <a:srgbClr val="0E266E"/>
              </a:solidFill>
              <a:latin typeface="Franklin Gothic Demi" panose="020B0703020102020204" pitchFamily="34" charset="0"/>
              <a:ea typeface="Calibri" panose="020F0502020204030204" pitchFamily="34" charset="0"/>
            </a:endParaRPr>
          </a:p>
          <a:p>
            <a:pPr marL="342900" marR="0" lvl="0" indent="-342900">
              <a:spcBef>
                <a:spcPts val="25"/>
              </a:spcBef>
              <a:spcAft>
                <a:spcPts val="0"/>
              </a:spcAft>
              <a:buClr>
                <a:srgbClr val="231F20"/>
              </a:buClr>
              <a:buSzPts val="800"/>
              <a:buFont typeface="Calibri" panose="020F0502020204030204" pitchFamily="34" charset="0"/>
              <a:buAutoNum type="alphaLcParenBoth" startAt="7"/>
              <a:tabLst>
                <a:tab pos="297180" algn="l"/>
              </a:tabLst>
            </a:pPr>
            <a:r>
              <a:rPr lang="en-US" sz="1400" spc="20" dirty="0">
                <a:solidFill>
                  <a:srgbClr val="0E266E"/>
                </a:solidFill>
                <a:latin typeface="Franklin Gothic Demi" panose="020B0703020102020204" pitchFamily="34" charset="0"/>
                <a:ea typeface="Calibri" panose="020F0502020204030204" pitchFamily="34" charset="0"/>
              </a:rPr>
              <a:t>Non-coin-operated </a:t>
            </a:r>
            <a:r>
              <a:rPr lang="en-US" sz="1400" spc="15" dirty="0">
                <a:solidFill>
                  <a:srgbClr val="0E266E"/>
                </a:solidFill>
                <a:latin typeface="Franklin Gothic Demi" panose="020B0703020102020204" pitchFamily="34" charset="0"/>
                <a:ea typeface="Calibri" panose="020F0502020204030204" pitchFamily="34" charset="0"/>
              </a:rPr>
              <a:t>laundry </a:t>
            </a:r>
            <a:r>
              <a:rPr lang="en-US" sz="1400" spc="10" dirty="0">
                <a:solidFill>
                  <a:srgbClr val="0E266E"/>
                </a:solidFill>
                <a:latin typeface="Franklin Gothic Demi" panose="020B0703020102020204" pitchFamily="34" charset="0"/>
                <a:ea typeface="Calibri" panose="020F0502020204030204" pitchFamily="34" charset="0"/>
              </a:rPr>
              <a:t>and </a:t>
            </a:r>
            <a:r>
              <a:rPr lang="en-US" sz="1400" spc="20" dirty="0">
                <a:solidFill>
                  <a:srgbClr val="0E266E"/>
                </a:solidFill>
                <a:latin typeface="Franklin Gothic Demi" panose="020B0703020102020204" pitchFamily="34" charset="0"/>
                <a:ea typeface="Calibri" panose="020F0502020204030204" pitchFamily="34" charset="0"/>
              </a:rPr>
              <a:t>dry </a:t>
            </a:r>
            <a:r>
              <a:rPr lang="en-US" sz="1400" spc="15" dirty="0">
                <a:solidFill>
                  <a:srgbClr val="0E266E"/>
                </a:solidFill>
                <a:latin typeface="Franklin Gothic Demi" panose="020B0703020102020204" pitchFamily="34" charset="0"/>
                <a:ea typeface="Calibri" panose="020F0502020204030204" pitchFamily="34" charset="0"/>
              </a:rPr>
              <a:t>cleaning</a:t>
            </a:r>
            <a:r>
              <a:rPr lang="en-US" sz="1400" spc="140" dirty="0">
                <a:solidFill>
                  <a:srgbClr val="0E266E"/>
                </a:solidFill>
                <a:latin typeface="Franklin Gothic Demi" panose="020B0703020102020204" pitchFamily="34" charset="0"/>
                <a:ea typeface="Calibri" panose="020F0502020204030204" pitchFamily="34" charset="0"/>
              </a:rPr>
              <a:t> </a:t>
            </a:r>
            <a:r>
              <a:rPr lang="en-US" sz="1400" spc="25" dirty="0">
                <a:solidFill>
                  <a:srgbClr val="0E266E"/>
                </a:solidFill>
                <a:latin typeface="Franklin Gothic Demi" panose="020B0703020102020204" pitchFamily="34" charset="0"/>
                <a:ea typeface="Calibri" panose="020F0502020204030204" pitchFamily="34" charset="0"/>
              </a:rPr>
              <a:t>services;</a:t>
            </a:r>
            <a:endParaRPr lang="en-US" sz="1400" dirty="0">
              <a:solidFill>
                <a:srgbClr val="0E266E"/>
              </a:solidFill>
              <a:latin typeface="Franklin Gothic Demi" panose="020B0703020102020204" pitchFamily="34" charset="0"/>
              <a:ea typeface="Calibri" panose="020F0502020204030204" pitchFamily="34" charset="0"/>
            </a:endParaRPr>
          </a:p>
          <a:p>
            <a:pPr marL="342900" marR="0" lvl="0" indent="-342900">
              <a:spcBef>
                <a:spcPts val="20"/>
              </a:spcBef>
              <a:spcAft>
                <a:spcPts val="0"/>
              </a:spcAft>
              <a:buClr>
                <a:srgbClr val="231F20"/>
              </a:buClr>
              <a:buSzPts val="800"/>
              <a:buFont typeface="Calibri" panose="020F0502020204030204" pitchFamily="34" charset="0"/>
              <a:buAutoNum type="alphaLcParenBoth" startAt="7"/>
              <a:tabLst>
                <a:tab pos="297180" algn="l"/>
              </a:tabLst>
            </a:pPr>
            <a:r>
              <a:rPr lang="en-US" sz="1400" spc="10" dirty="0">
                <a:solidFill>
                  <a:srgbClr val="0E266E"/>
                </a:solidFill>
                <a:latin typeface="Franklin Gothic Demi" panose="020B0703020102020204" pitchFamily="34" charset="0"/>
                <a:ea typeface="Calibri" panose="020F0502020204030204" pitchFamily="34" charset="0"/>
              </a:rPr>
              <a:t>Linen </a:t>
            </a:r>
            <a:r>
              <a:rPr lang="en-US" sz="1400" spc="15" dirty="0">
                <a:solidFill>
                  <a:srgbClr val="0E266E"/>
                </a:solidFill>
                <a:latin typeface="Franklin Gothic Demi" panose="020B0703020102020204" pitchFamily="34" charset="0"/>
                <a:ea typeface="Calibri" panose="020F0502020204030204" pitchFamily="34" charset="0"/>
              </a:rPr>
              <a:t>supply</a:t>
            </a:r>
            <a:r>
              <a:rPr lang="en-US" sz="1400" spc="25" dirty="0">
                <a:solidFill>
                  <a:srgbClr val="0E266E"/>
                </a:solidFill>
                <a:latin typeface="Franklin Gothic Demi" panose="020B0703020102020204" pitchFamily="34" charset="0"/>
                <a:ea typeface="Calibri" panose="020F0502020204030204" pitchFamily="34" charset="0"/>
              </a:rPr>
              <a:t> services;</a:t>
            </a:r>
            <a:endParaRPr lang="en-US" sz="1400" dirty="0">
              <a:solidFill>
                <a:srgbClr val="0E266E"/>
              </a:solidFill>
              <a:latin typeface="Franklin Gothic Demi" panose="020B0703020102020204" pitchFamily="34" charset="0"/>
              <a:ea typeface="Calibri" panose="020F0502020204030204" pitchFamily="34" charset="0"/>
            </a:endParaRPr>
          </a:p>
          <a:p>
            <a:pPr marL="342900" marR="0" lvl="0" indent="-342900">
              <a:spcBef>
                <a:spcPts val="25"/>
              </a:spcBef>
              <a:spcAft>
                <a:spcPts val="0"/>
              </a:spcAft>
              <a:buClr>
                <a:srgbClr val="231F20"/>
              </a:buClr>
              <a:buSzPts val="800"/>
              <a:buFont typeface="Calibri" panose="020F0502020204030204" pitchFamily="34" charset="0"/>
              <a:buAutoNum type="alphaLcParenBoth" startAt="7"/>
              <a:tabLst>
                <a:tab pos="297180" algn="l"/>
              </a:tabLst>
            </a:pPr>
            <a:r>
              <a:rPr lang="en-US" sz="1400" spc="15" dirty="0">
                <a:solidFill>
                  <a:srgbClr val="0E266E"/>
                </a:solidFill>
                <a:latin typeface="Franklin Gothic Demi" panose="020B0703020102020204" pitchFamily="34" charset="0"/>
                <a:ea typeface="Calibri" panose="020F0502020204030204" pitchFamily="34" charset="0"/>
              </a:rPr>
              <a:t>Indoor skin tanning</a:t>
            </a:r>
            <a:r>
              <a:rPr lang="en-US" sz="1400" spc="60" dirty="0">
                <a:solidFill>
                  <a:srgbClr val="0E266E"/>
                </a:solidFill>
                <a:latin typeface="Franklin Gothic Demi" panose="020B0703020102020204" pitchFamily="34" charset="0"/>
                <a:ea typeface="Calibri" panose="020F0502020204030204" pitchFamily="34" charset="0"/>
              </a:rPr>
              <a:t> </a:t>
            </a:r>
            <a:r>
              <a:rPr lang="en-US" sz="1400" spc="25" dirty="0">
                <a:solidFill>
                  <a:srgbClr val="0E266E"/>
                </a:solidFill>
                <a:latin typeface="Franklin Gothic Demi" panose="020B0703020102020204" pitchFamily="34" charset="0"/>
                <a:ea typeface="Calibri" panose="020F0502020204030204" pitchFamily="34" charset="0"/>
              </a:rPr>
              <a:t>services;</a:t>
            </a:r>
            <a:endParaRPr lang="en-US" sz="1400" dirty="0">
              <a:solidFill>
                <a:srgbClr val="0E266E"/>
              </a:solidFill>
              <a:latin typeface="Franklin Gothic Demi" panose="020B0703020102020204" pitchFamily="34" charset="0"/>
              <a:ea typeface="Calibri" panose="020F0502020204030204" pitchFamily="34" charset="0"/>
            </a:endParaRPr>
          </a:p>
          <a:p>
            <a:pPr marL="342900" marR="0" lvl="0" indent="-342900">
              <a:spcBef>
                <a:spcPts val="25"/>
              </a:spcBef>
              <a:spcAft>
                <a:spcPts val="0"/>
              </a:spcAft>
              <a:buClr>
                <a:srgbClr val="231F20"/>
              </a:buClr>
              <a:buSzPts val="800"/>
              <a:buFont typeface="Calibri" panose="020F0502020204030204" pitchFamily="34" charset="0"/>
              <a:buAutoNum type="alphaLcParenBoth" startAt="7"/>
              <a:tabLst>
                <a:tab pos="297180" algn="l"/>
              </a:tabLst>
            </a:pPr>
            <a:r>
              <a:rPr lang="en-US" sz="1400" spc="20" dirty="0">
                <a:solidFill>
                  <a:srgbClr val="0E266E"/>
                </a:solidFill>
                <a:latin typeface="Franklin Gothic Demi" panose="020B0703020102020204" pitchFamily="34" charset="0"/>
                <a:ea typeface="Calibri" panose="020F0502020204030204" pitchFamily="34" charset="0"/>
              </a:rPr>
              <a:t>Non-medical </a:t>
            </a:r>
            <a:r>
              <a:rPr lang="en-US" sz="1400" spc="15" dirty="0">
                <a:solidFill>
                  <a:srgbClr val="0E266E"/>
                </a:solidFill>
                <a:latin typeface="Franklin Gothic Demi" panose="020B0703020102020204" pitchFamily="34" charset="0"/>
                <a:ea typeface="Calibri" panose="020F0502020204030204" pitchFamily="34" charset="0"/>
              </a:rPr>
              <a:t>diet </a:t>
            </a:r>
            <a:r>
              <a:rPr lang="en-US" sz="1400" spc="10" dirty="0">
                <a:solidFill>
                  <a:srgbClr val="0E266E"/>
                </a:solidFill>
                <a:latin typeface="Franklin Gothic Demi" panose="020B0703020102020204" pitchFamily="34" charset="0"/>
                <a:ea typeface="Calibri" panose="020F0502020204030204" pitchFamily="34" charset="0"/>
              </a:rPr>
              <a:t>and </a:t>
            </a:r>
            <a:r>
              <a:rPr lang="en-US" sz="1400" spc="15" dirty="0">
                <a:solidFill>
                  <a:srgbClr val="0E266E"/>
                </a:solidFill>
                <a:latin typeface="Franklin Gothic Demi" panose="020B0703020102020204" pitchFamily="34" charset="0"/>
                <a:ea typeface="Calibri" panose="020F0502020204030204" pitchFamily="34" charset="0"/>
              </a:rPr>
              <a:t>weight reducing</a:t>
            </a:r>
            <a:r>
              <a:rPr lang="en-US" sz="1400" spc="115" dirty="0">
                <a:solidFill>
                  <a:srgbClr val="0E266E"/>
                </a:solidFill>
                <a:latin typeface="Franklin Gothic Demi" panose="020B0703020102020204" pitchFamily="34" charset="0"/>
                <a:ea typeface="Calibri" panose="020F0502020204030204" pitchFamily="34" charset="0"/>
              </a:rPr>
              <a:t> </a:t>
            </a:r>
            <a:r>
              <a:rPr lang="en-US" sz="1400" spc="25" dirty="0">
                <a:solidFill>
                  <a:srgbClr val="0E266E"/>
                </a:solidFill>
                <a:latin typeface="Franklin Gothic Demi" panose="020B0703020102020204" pitchFamily="34" charset="0"/>
                <a:ea typeface="Calibri" panose="020F0502020204030204" pitchFamily="34" charset="0"/>
              </a:rPr>
              <a:t>services;</a:t>
            </a:r>
            <a:endParaRPr lang="en-US" sz="1400" dirty="0">
              <a:solidFill>
                <a:srgbClr val="0E266E"/>
              </a:solidFill>
              <a:latin typeface="Franklin Gothic Demi" panose="020B0703020102020204" pitchFamily="34" charset="0"/>
              <a:ea typeface="Calibri" panose="020F0502020204030204" pitchFamily="34" charset="0"/>
            </a:endParaRPr>
          </a:p>
          <a:p>
            <a:pPr marL="342900" marR="0" lvl="0" indent="-342900">
              <a:spcBef>
                <a:spcPts val="20"/>
              </a:spcBef>
              <a:spcAft>
                <a:spcPts val="0"/>
              </a:spcAft>
              <a:buClr>
                <a:srgbClr val="231F20"/>
              </a:buClr>
              <a:buSzPts val="800"/>
              <a:buFont typeface="Calibri" panose="020F0502020204030204" pitchFamily="34" charset="0"/>
              <a:buAutoNum type="alphaLcParenBoth" startAt="7"/>
              <a:tabLst>
                <a:tab pos="297180" algn="l"/>
              </a:tabLst>
            </a:pPr>
            <a:r>
              <a:rPr lang="en-US" sz="1400" spc="15" dirty="0">
                <a:solidFill>
                  <a:srgbClr val="0E266E"/>
                </a:solidFill>
                <a:latin typeface="Franklin Gothic Demi" panose="020B0703020102020204" pitchFamily="34" charset="0"/>
                <a:ea typeface="Calibri" panose="020F0502020204030204" pitchFamily="34" charset="0"/>
              </a:rPr>
              <a:t>Limousine </a:t>
            </a:r>
            <a:r>
              <a:rPr lang="en-US" sz="1400" spc="20" dirty="0">
                <a:solidFill>
                  <a:srgbClr val="0E266E"/>
                </a:solidFill>
                <a:latin typeface="Franklin Gothic Demi" panose="020B0703020102020204" pitchFamily="34" charset="0"/>
                <a:ea typeface="Calibri" panose="020F0502020204030204" pitchFamily="34" charset="0"/>
              </a:rPr>
              <a:t>services, </a:t>
            </a:r>
            <a:r>
              <a:rPr lang="en-US" sz="1400" dirty="0">
                <a:solidFill>
                  <a:srgbClr val="0E266E"/>
                </a:solidFill>
                <a:latin typeface="Franklin Gothic Demi" panose="020B0703020102020204" pitchFamily="34" charset="0"/>
                <a:ea typeface="Calibri" panose="020F0502020204030204" pitchFamily="34" charset="0"/>
              </a:rPr>
              <a:t>if a </a:t>
            </a:r>
            <a:r>
              <a:rPr lang="en-US" sz="1400" spc="10" dirty="0">
                <a:solidFill>
                  <a:srgbClr val="0E266E"/>
                </a:solidFill>
                <a:latin typeface="Franklin Gothic Demi" panose="020B0703020102020204" pitchFamily="34" charset="0"/>
                <a:ea typeface="Calibri" panose="020F0502020204030204" pitchFamily="34" charset="0"/>
              </a:rPr>
              <a:t>driver </a:t>
            </a:r>
            <a:r>
              <a:rPr lang="en-US" sz="1400" dirty="0">
                <a:solidFill>
                  <a:srgbClr val="0E266E"/>
                </a:solidFill>
                <a:latin typeface="Franklin Gothic Demi" panose="020B0703020102020204" pitchFamily="34" charset="0"/>
                <a:ea typeface="Calibri" panose="020F0502020204030204" pitchFamily="34" charset="0"/>
              </a:rPr>
              <a:t>is </a:t>
            </a:r>
            <a:r>
              <a:rPr lang="en-US" sz="1400" spc="15" dirty="0">
                <a:solidFill>
                  <a:srgbClr val="0E266E"/>
                </a:solidFill>
                <a:latin typeface="Franklin Gothic Demi" panose="020B0703020102020204" pitchFamily="34" charset="0"/>
                <a:ea typeface="Calibri" panose="020F0502020204030204" pitchFamily="34" charset="0"/>
              </a:rPr>
              <a:t>provided;</a:t>
            </a:r>
            <a:r>
              <a:rPr lang="en-US" sz="1400" spc="45" dirty="0">
                <a:solidFill>
                  <a:srgbClr val="0E266E"/>
                </a:solidFill>
                <a:latin typeface="Franklin Gothic Demi" panose="020B0703020102020204" pitchFamily="34" charset="0"/>
                <a:ea typeface="Calibri" panose="020F0502020204030204" pitchFamily="34" charset="0"/>
              </a:rPr>
              <a:t> </a:t>
            </a:r>
            <a:r>
              <a:rPr lang="en-US" sz="1400" spc="10" dirty="0">
                <a:solidFill>
                  <a:srgbClr val="0E266E"/>
                </a:solidFill>
                <a:latin typeface="Franklin Gothic Demi" panose="020B0703020102020204" pitchFamily="34" charset="0"/>
                <a:ea typeface="Calibri" panose="020F0502020204030204" pitchFamily="34" charset="0"/>
              </a:rPr>
              <a:t>and</a:t>
            </a:r>
            <a:endParaRPr lang="en-US" sz="1400" dirty="0">
              <a:solidFill>
                <a:srgbClr val="0E266E"/>
              </a:solidFill>
              <a:latin typeface="Franklin Gothic Demi" panose="020B0703020102020204" pitchFamily="34" charset="0"/>
              <a:ea typeface="Calibri" panose="020F0502020204030204" pitchFamily="34" charset="0"/>
            </a:endParaRPr>
          </a:p>
          <a:p>
            <a:pPr marL="342900" marR="66675" lvl="0" indent="-342900">
              <a:lnSpc>
                <a:spcPct val="101000"/>
              </a:lnSpc>
              <a:spcBef>
                <a:spcPts val="25"/>
              </a:spcBef>
              <a:spcAft>
                <a:spcPts val="0"/>
              </a:spcAft>
              <a:buClr>
                <a:srgbClr val="231F20"/>
              </a:buClr>
              <a:buSzPts val="800"/>
              <a:buFont typeface="Calibri" panose="020F0502020204030204" pitchFamily="34" charset="0"/>
              <a:buAutoNum type="alphaLcParenBoth" startAt="7"/>
              <a:tabLst>
                <a:tab pos="297180" algn="l"/>
              </a:tabLst>
            </a:pPr>
            <a:r>
              <a:rPr lang="en-US" sz="1400" spc="20" dirty="0">
                <a:solidFill>
                  <a:srgbClr val="0E266E"/>
                </a:solidFill>
                <a:latin typeface="Franklin Gothic Demi" panose="020B0703020102020204" pitchFamily="34" charset="0"/>
                <a:ea typeface="Calibri" panose="020F0502020204030204" pitchFamily="34" charset="0"/>
              </a:rPr>
              <a:t>Extended </a:t>
            </a:r>
            <a:r>
              <a:rPr lang="en-US" sz="1400" spc="15" dirty="0">
                <a:solidFill>
                  <a:srgbClr val="0E266E"/>
                </a:solidFill>
                <a:latin typeface="Franklin Gothic Demi" panose="020B0703020102020204" pitchFamily="34" charset="0"/>
                <a:ea typeface="Calibri" panose="020F0502020204030204" pitchFamily="34" charset="0"/>
              </a:rPr>
              <a:t>warranty </a:t>
            </a:r>
            <a:r>
              <a:rPr lang="en-US" sz="1400" spc="20" dirty="0">
                <a:solidFill>
                  <a:srgbClr val="0E266E"/>
                </a:solidFill>
                <a:latin typeface="Franklin Gothic Demi" panose="020B0703020102020204" pitchFamily="34" charset="0"/>
                <a:ea typeface="Calibri" panose="020F0502020204030204" pitchFamily="34" charset="0"/>
              </a:rPr>
              <a:t>services </a:t>
            </a:r>
            <a:r>
              <a:rPr lang="en-US" sz="1400" dirty="0">
                <a:solidFill>
                  <a:srgbClr val="0E266E"/>
                </a:solidFill>
                <a:latin typeface="Franklin Gothic Demi" panose="020B0703020102020204" pitchFamily="34" charset="0"/>
                <a:ea typeface="Calibri" panose="020F0502020204030204" pitchFamily="34" charset="0"/>
              </a:rPr>
              <a:t>to </a:t>
            </a:r>
            <a:r>
              <a:rPr lang="en-US" sz="1400" spc="10" dirty="0">
                <a:solidFill>
                  <a:srgbClr val="0E266E"/>
                </a:solidFill>
                <a:latin typeface="Franklin Gothic Demi" panose="020B0703020102020204" pitchFamily="34" charset="0"/>
                <a:ea typeface="Calibri" panose="020F0502020204030204" pitchFamily="34" charset="0"/>
              </a:rPr>
              <a:t>cover </a:t>
            </a:r>
            <a:r>
              <a:rPr lang="en-US" sz="1400" spc="15" dirty="0">
                <a:solidFill>
                  <a:srgbClr val="0E266E"/>
                </a:solidFill>
                <a:latin typeface="Franklin Gothic Demi" panose="020B0703020102020204" pitchFamily="34" charset="0"/>
                <a:ea typeface="Calibri" panose="020F0502020204030204" pitchFamily="34" charset="0"/>
              </a:rPr>
              <a:t>tangible personal </a:t>
            </a:r>
            <a:r>
              <a:rPr lang="en-US" sz="1400" spc="20" dirty="0">
                <a:solidFill>
                  <a:srgbClr val="0E266E"/>
                </a:solidFill>
                <a:latin typeface="Franklin Gothic Demi" panose="020B0703020102020204" pitchFamily="34" charset="0"/>
                <a:ea typeface="Calibri" panose="020F0502020204030204" pitchFamily="34" charset="0"/>
              </a:rPr>
              <a:t>property </a:t>
            </a:r>
            <a:r>
              <a:rPr lang="en-US" sz="1400" dirty="0">
                <a:solidFill>
                  <a:srgbClr val="0E266E"/>
                </a:solidFill>
                <a:latin typeface="Franklin Gothic Demi" panose="020B0703020102020204" pitchFamily="34" charset="0"/>
                <a:ea typeface="Calibri" panose="020F0502020204030204" pitchFamily="34" charset="0"/>
              </a:rPr>
              <a:t>or </a:t>
            </a:r>
            <a:r>
              <a:rPr lang="en-US" sz="1400" spc="15" dirty="0">
                <a:solidFill>
                  <a:srgbClr val="0E266E"/>
                </a:solidFill>
                <a:latin typeface="Franklin Gothic Demi" panose="020B0703020102020204" pitchFamily="34" charset="0"/>
                <a:ea typeface="Calibri" panose="020F0502020204030204" pitchFamily="34" charset="0"/>
              </a:rPr>
              <a:t>digital </a:t>
            </a:r>
            <a:r>
              <a:rPr lang="en-US" sz="1400" spc="20" dirty="0">
                <a:solidFill>
                  <a:srgbClr val="0E266E"/>
                </a:solidFill>
                <a:latin typeface="Franklin Gothic Demi" panose="020B0703020102020204" pitchFamily="34" charset="0"/>
                <a:ea typeface="Calibri" panose="020F0502020204030204" pitchFamily="34" charset="0"/>
              </a:rPr>
              <a:t>property </a:t>
            </a:r>
            <a:r>
              <a:rPr lang="en-US" sz="1400" spc="15" dirty="0">
                <a:solidFill>
                  <a:srgbClr val="0E266E"/>
                </a:solidFill>
                <a:latin typeface="Franklin Gothic Demi" panose="020B0703020102020204" pitchFamily="34" charset="0"/>
                <a:ea typeface="Calibri" panose="020F0502020204030204" pitchFamily="34" charset="0"/>
              </a:rPr>
              <a:t>that </a:t>
            </a:r>
            <a:r>
              <a:rPr lang="en-US" sz="1400" dirty="0">
                <a:solidFill>
                  <a:srgbClr val="0E266E"/>
                </a:solidFill>
                <a:latin typeface="Franklin Gothic Demi" panose="020B0703020102020204" pitchFamily="34" charset="0"/>
                <a:ea typeface="Calibri" panose="020F0502020204030204" pitchFamily="34" charset="0"/>
              </a:rPr>
              <a:t>is </a:t>
            </a:r>
            <a:r>
              <a:rPr lang="en-US" sz="1400" spc="15" dirty="0">
                <a:solidFill>
                  <a:srgbClr val="0E266E"/>
                </a:solidFill>
                <a:latin typeface="Franklin Gothic Demi" panose="020B0703020102020204" pitchFamily="34" charset="0"/>
                <a:ea typeface="Calibri" panose="020F0502020204030204" pitchFamily="34" charset="0"/>
              </a:rPr>
              <a:t>taxable </a:t>
            </a:r>
            <a:r>
              <a:rPr lang="en-US" sz="1400" spc="10" dirty="0">
                <a:solidFill>
                  <a:srgbClr val="0E266E"/>
                </a:solidFill>
                <a:latin typeface="Franklin Gothic Demi" panose="020B0703020102020204" pitchFamily="34" charset="0"/>
                <a:ea typeface="Calibri" panose="020F0502020204030204" pitchFamily="34" charset="0"/>
              </a:rPr>
              <a:t>at </a:t>
            </a:r>
            <a:r>
              <a:rPr lang="en-US" sz="1400" spc="15" dirty="0">
                <a:solidFill>
                  <a:srgbClr val="0E266E"/>
                </a:solidFill>
                <a:latin typeface="Franklin Gothic Demi" panose="020B0703020102020204" pitchFamily="34" charset="0"/>
                <a:ea typeface="Calibri" panose="020F0502020204030204" pitchFamily="34" charset="0"/>
              </a:rPr>
              <a:t>retail </a:t>
            </a:r>
            <a:r>
              <a:rPr lang="en-US" sz="1400" dirty="0">
                <a:solidFill>
                  <a:srgbClr val="0E266E"/>
                </a:solidFill>
                <a:latin typeface="Franklin Gothic Demi" panose="020B0703020102020204" pitchFamily="34" charset="0"/>
                <a:ea typeface="Calibri" panose="020F0502020204030204" pitchFamily="34" charset="0"/>
              </a:rPr>
              <a:t>to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15" dirty="0">
                <a:solidFill>
                  <a:srgbClr val="0E266E"/>
                </a:solidFill>
                <a:latin typeface="Franklin Gothic Demi" panose="020B0703020102020204" pitchFamily="34" charset="0"/>
                <a:ea typeface="Calibri" panose="020F0502020204030204" pitchFamily="34" charset="0"/>
              </a:rPr>
              <a:t>warranty</a:t>
            </a:r>
            <a:r>
              <a:rPr lang="en-US" sz="1400" spc="60" dirty="0">
                <a:solidFill>
                  <a:srgbClr val="0E266E"/>
                </a:solidFill>
                <a:latin typeface="Franklin Gothic Demi" panose="020B0703020102020204" pitchFamily="34" charset="0"/>
                <a:ea typeface="Calibri" panose="020F0502020204030204" pitchFamily="34" charset="0"/>
              </a:rPr>
              <a:t> </a:t>
            </a:r>
            <a:r>
              <a:rPr lang="en-US" sz="1400" dirty="0">
                <a:solidFill>
                  <a:srgbClr val="0E266E"/>
                </a:solidFill>
                <a:latin typeface="Franklin Gothic Demi" panose="020B0703020102020204" pitchFamily="34" charset="0"/>
                <a:ea typeface="Calibri" panose="020F0502020204030204" pitchFamily="34" charset="0"/>
              </a:rPr>
              <a:t>holder.</a:t>
            </a:r>
          </a:p>
          <a:p>
            <a:pPr>
              <a:spcBef>
                <a:spcPts val="30"/>
              </a:spcBef>
            </a:pPr>
            <a:r>
              <a:rPr lang="en-US" sz="1400" dirty="0">
                <a:solidFill>
                  <a:srgbClr val="0E266E"/>
                </a:solidFill>
                <a:latin typeface="Franklin Gothic Demi" panose="020B0703020102020204" pitchFamily="34" charset="0"/>
                <a:ea typeface="Calibri" panose="020F0502020204030204" pitchFamily="34" charset="0"/>
              </a:rPr>
              <a:t> </a:t>
            </a:r>
          </a:p>
          <a:p>
            <a:r>
              <a:rPr lang="en-US" sz="1400" spc="10" dirty="0">
                <a:solidFill>
                  <a:srgbClr val="0E266E"/>
                </a:solidFill>
                <a:latin typeface="Franklin Gothic Demi" panose="020B0703020102020204" pitchFamily="34" charset="0"/>
                <a:ea typeface="Calibri" panose="020F0502020204030204" pitchFamily="34" charset="0"/>
              </a:rPr>
              <a:t>If </a:t>
            </a:r>
            <a:r>
              <a:rPr lang="en-US" sz="1400" dirty="0">
                <a:solidFill>
                  <a:srgbClr val="0E266E"/>
                </a:solidFill>
                <a:latin typeface="Franklin Gothic Demi" panose="020B0703020102020204" pitchFamily="34" charset="0"/>
                <a:ea typeface="Calibri" panose="020F0502020204030204" pitchFamily="34" charset="0"/>
              </a:rPr>
              <a:t>a </a:t>
            </a:r>
            <a:r>
              <a:rPr lang="en-US" sz="1400" spc="15" dirty="0">
                <a:solidFill>
                  <a:srgbClr val="0E266E"/>
                </a:solidFill>
                <a:latin typeface="Franklin Gothic Demi" panose="020B0703020102020204" pitchFamily="34" charset="0"/>
                <a:ea typeface="Calibri" panose="020F0502020204030204" pitchFamily="34" charset="0"/>
              </a:rPr>
              <a:t>retailer purchases </a:t>
            </a:r>
            <a:r>
              <a:rPr lang="en-US" sz="1400" dirty="0">
                <a:solidFill>
                  <a:srgbClr val="0E266E"/>
                </a:solidFill>
                <a:latin typeface="Franklin Gothic Demi" panose="020B0703020102020204" pitchFamily="34" charset="0"/>
                <a:ea typeface="Calibri" panose="020F0502020204030204" pitchFamily="34" charset="0"/>
              </a:rPr>
              <a:t>any of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20" dirty="0">
                <a:solidFill>
                  <a:srgbClr val="0E266E"/>
                </a:solidFill>
                <a:latin typeface="Franklin Gothic Demi" panose="020B0703020102020204" pitchFamily="34" charset="0"/>
                <a:ea typeface="Calibri" panose="020F0502020204030204" pitchFamily="34" charset="0"/>
              </a:rPr>
              <a:t>services </a:t>
            </a:r>
            <a:r>
              <a:rPr lang="en-US" sz="1400" spc="15" dirty="0">
                <a:solidFill>
                  <a:srgbClr val="0E266E"/>
                </a:solidFill>
                <a:latin typeface="Franklin Gothic Demi" panose="020B0703020102020204" pitchFamily="34" charset="0"/>
                <a:ea typeface="Calibri" panose="020F0502020204030204" pitchFamily="34" charset="0"/>
              </a:rPr>
              <a:t>listed </a:t>
            </a:r>
            <a:r>
              <a:rPr lang="en-US" sz="1400" spc="10" dirty="0">
                <a:solidFill>
                  <a:srgbClr val="0E266E"/>
                </a:solidFill>
                <a:latin typeface="Franklin Gothic Demi" panose="020B0703020102020204" pitchFamily="34" charset="0"/>
                <a:ea typeface="Calibri" panose="020F0502020204030204" pitchFamily="34" charset="0"/>
              </a:rPr>
              <a:t>above for </a:t>
            </a:r>
            <a:r>
              <a:rPr lang="en-US" sz="1400" spc="10" dirty="0" smtClean="0">
                <a:solidFill>
                  <a:srgbClr val="0E266E"/>
                </a:solidFill>
                <a:latin typeface="Franklin Gothic Demi" panose="020B0703020102020204" pitchFamily="34" charset="0"/>
                <a:ea typeface="Calibri" panose="020F0502020204030204" pitchFamily="34" charset="0"/>
              </a:rPr>
              <a:t>the</a:t>
            </a:r>
            <a:r>
              <a:rPr lang="en-US" sz="1400" spc="225" dirty="0" smtClean="0">
                <a:solidFill>
                  <a:srgbClr val="0E266E"/>
                </a:solidFill>
                <a:latin typeface="Franklin Gothic Demi" panose="020B0703020102020204" pitchFamily="34" charset="0"/>
                <a:ea typeface="Calibri" panose="020F0502020204030204" pitchFamily="34" charset="0"/>
              </a:rPr>
              <a:t> </a:t>
            </a:r>
            <a:r>
              <a:rPr lang="en-US" sz="1400" spc="15" dirty="0">
                <a:solidFill>
                  <a:srgbClr val="0E266E"/>
                </a:solidFill>
                <a:latin typeface="Franklin Gothic Demi" panose="020B0703020102020204" pitchFamily="34" charset="0"/>
                <a:ea typeface="Calibri" panose="020F0502020204030204" pitchFamily="34" charset="0"/>
              </a:rPr>
              <a:t>purpose </a:t>
            </a:r>
            <a:r>
              <a:rPr lang="en-US" sz="1400" dirty="0">
                <a:solidFill>
                  <a:srgbClr val="0E266E"/>
                </a:solidFill>
                <a:latin typeface="Franklin Gothic Demi" panose="020B0703020102020204" pitchFamily="34" charset="0"/>
                <a:ea typeface="Calibri" panose="020F0502020204030204" pitchFamily="34" charset="0"/>
              </a:rPr>
              <a:t>of </a:t>
            </a:r>
            <a:r>
              <a:rPr lang="en-US" sz="1400" spc="15" dirty="0">
                <a:solidFill>
                  <a:srgbClr val="0E266E"/>
                </a:solidFill>
                <a:latin typeface="Franklin Gothic Demi" panose="020B0703020102020204" pitchFamily="34" charset="0"/>
                <a:ea typeface="Calibri" panose="020F0502020204030204" pitchFamily="34" charset="0"/>
              </a:rPr>
              <a:t>reselling those </a:t>
            </a:r>
            <a:r>
              <a:rPr lang="en-US" sz="1400" spc="20" dirty="0">
                <a:solidFill>
                  <a:srgbClr val="0E266E"/>
                </a:solidFill>
                <a:latin typeface="Franklin Gothic Demi" panose="020B0703020102020204" pitchFamily="34" charset="0"/>
                <a:ea typeface="Calibri" panose="020F0502020204030204" pitchFamily="34" charset="0"/>
              </a:rPr>
              <a:t>services </a:t>
            </a:r>
            <a:r>
              <a:rPr lang="en-US" sz="1400" dirty="0">
                <a:solidFill>
                  <a:srgbClr val="0E266E"/>
                </a:solidFill>
                <a:latin typeface="Franklin Gothic Demi" panose="020B0703020102020204" pitchFamily="34" charset="0"/>
                <a:ea typeface="Calibri" panose="020F0502020204030204" pitchFamily="34" charset="0"/>
              </a:rPr>
              <a:t>to a </a:t>
            </a:r>
            <a:r>
              <a:rPr lang="en-US" sz="1400" spc="10" dirty="0">
                <a:solidFill>
                  <a:srgbClr val="0E266E"/>
                </a:solidFill>
                <a:latin typeface="Franklin Gothic Demi" panose="020B0703020102020204" pitchFamily="34" charset="0"/>
                <a:ea typeface="Calibri" panose="020F0502020204030204" pitchFamily="34" charset="0"/>
              </a:rPr>
              <a:t>customer, the  </a:t>
            </a:r>
            <a:r>
              <a:rPr lang="en-US" sz="1400" spc="15" dirty="0">
                <a:solidFill>
                  <a:srgbClr val="0E266E"/>
                </a:solidFill>
                <a:latin typeface="Franklin Gothic Demi" panose="020B0703020102020204" pitchFamily="34" charset="0"/>
                <a:ea typeface="Calibri" panose="020F0502020204030204" pitchFamily="34" charset="0"/>
              </a:rPr>
              <a:t>retail purchaser </a:t>
            </a:r>
            <a:r>
              <a:rPr lang="en-US" sz="1400" dirty="0">
                <a:solidFill>
                  <a:srgbClr val="0E266E"/>
                </a:solidFill>
                <a:latin typeface="Franklin Gothic Demi" panose="020B0703020102020204" pitchFamily="34" charset="0"/>
                <a:ea typeface="Calibri" panose="020F0502020204030204" pitchFamily="34" charset="0"/>
              </a:rPr>
              <a:t>may </a:t>
            </a:r>
            <a:r>
              <a:rPr lang="en-US" sz="1400" spc="15" dirty="0">
                <a:solidFill>
                  <a:srgbClr val="0E266E"/>
                </a:solidFill>
                <a:latin typeface="Franklin Gothic Demi" panose="020B0703020102020204" pitchFamily="34" charset="0"/>
                <a:ea typeface="Calibri" panose="020F0502020204030204" pitchFamily="34" charset="0"/>
              </a:rPr>
              <a:t>issue </a:t>
            </a:r>
            <a:r>
              <a:rPr lang="en-US" sz="1400" dirty="0">
                <a:solidFill>
                  <a:srgbClr val="0E266E"/>
                </a:solidFill>
                <a:latin typeface="Franklin Gothic Demi" panose="020B0703020102020204" pitchFamily="34" charset="0"/>
                <a:ea typeface="Calibri" panose="020F0502020204030204" pitchFamily="34" charset="0"/>
              </a:rPr>
              <a:t>a </a:t>
            </a:r>
            <a:r>
              <a:rPr lang="en-US" sz="1400" spc="15" dirty="0">
                <a:solidFill>
                  <a:srgbClr val="0E266E"/>
                </a:solidFill>
                <a:latin typeface="Franklin Gothic Demi" panose="020B0703020102020204" pitchFamily="34" charset="0"/>
                <a:ea typeface="Calibri" panose="020F0502020204030204" pitchFamily="34" charset="0"/>
              </a:rPr>
              <a:t>resale </a:t>
            </a:r>
            <a:r>
              <a:rPr lang="en-US" sz="1400" spc="20" dirty="0">
                <a:solidFill>
                  <a:srgbClr val="0E266E"/>
                </a:solidFill>
                <a:latin typeface="Franklin Gothic Demi" panose="020B0703020102020204" pitchFamily="34" charset="0"/>
                <a:ea typeface="Calibri" panose="020F0502020204030204" pitchFamily="34" charset="0"/>
              </a:rPr>
              <a:t>certificate </a:t>
            </a:r>
            <a:r>
              <a:rPr lang="en-US" sz="1400" spc="10" dirty="0">
                <a:solidFill>
                  <a:srgbClr val="0E266E"/>
                </a:solidFill>
                <a:latin typeface="Franklin Gothic Demi" panose="020B0703020102020204" pitchFamily="34" charset="0"/>
                <a:ea typeface="Calibri" panose="020F0502020204030204" pitchFamily="34" charset="0"/>
              </a:rPr>
              <a:t>and not pay the </a:t>
            </a:r>
            <a:r>
              <a:rPr lang="en-US" sz="1400" spc="20" dirty="0" smtClean="0">
                <a:solidFill>
                  <a:srgbClr val="0E266E"/>
                </a:solidFill>
                <a:latin typeface="Franklin Gothic Demi" panose="020B0703020102020204" pitchFamily="34" charset="0"/>
                <a:ea typeface="Calibri" panose="020F0502020204030204" pitchFamily="34" charset="0"/>
              </a:rPr>
              <a:t>6</a:t>
            </a:r>
            <a:r>
              <a:rPr lang="en-US" sz="1400" spc="20" dirty="0">
                <a:solidFill>
                  <a:srgbClr val="0E266E"/>
                </a:solidFill>
                <a:latin typeface="Franklin Gothic Demi" panose="020B0703020102020204" pitchFamily="34" charset="0"/>
                <a:ea typeface="Calibri" panose="020F0502020204030204" pitchFamily="34" charset="0"/>
              </a:rPr>
              <a:t>% </a:t>
            </a:r>
            <a:r>
              <a:rPr lang="en-US" sz="1400" spc="15" dirty="0">
                <a:solidFill>
                  <a:srgbClr val="0E266E"/>
                </a:solidFill>
                <a:latin typeface="Franklin Gothic Demi" panose="020B0703020102020204" pitchFamily="34" charset="0"/>
                <a:ea typeface="Calibri" panose="020F0502020204030204" pitchFamily="34" charset="0"/>
              </a:rPr>
              <a:t>sales </a:t>
            </a:r>
            <a:r>
              <a:rPr lang="en-US" sz="1400" spc="20" dirty="0" smtClean="0">
                <a:solidFill>
                  <a:srgbClr val="0E266E"/>
                </a:solidFill>
                <a:latin typeface="Franklin Gothic Demi" panose="020B0703020102020204" pitchFamily="34" charset="0"/>
                <a:ea typeface="Calibri" panose="020F0502020204030204" pitchFamily="34" charset="0"/>
              </a:rPr>
              <a:t>tax </a:t>
            </a:r>
            <a:r>
              <a:rPr lang="en-US" sz="1400" spc="10" dirty="0">
                <a:solidFill>
                  <a:srgbClr val="0E266E"/>
                </a:solidFill>
                <a:latin typeface="Franklin Gothic Demi" panose="020B0703020102020204" pitchFamily="34" charset="0"/>
                <a:ea typeface="Calibri" panose="020F0502020204030204" pitchFamily="34" charset="0"/>
              </a:rPr>
              <a:t>at the time </a:t>
            </a:r>
            <a:r>
              <a:rPr lang="en-US" sz="1400" dirty="0">
                <a:solidFill>
                  <a:srgbClr val="0E266E"/>
                </a:solidFill>
                <a:latin typeface="Franklin Gothic Demi" panose="020B0703020102020204" pitchFamily="34" charset="0"/>
                <a:ea typeface="Calibri" panose="020F0502020204030204" pitchFamily="34" charset="0"/>
              </a:rPr>
              <a:t>of </a:t>
            </a:r>
            <a:r>
              <a:rPr lang="en-US" sz="1400" spc="15" dirty="0">
                <a:solidFill>
                  <a:srgbClr val="0E266E"/>
                </a:solidFill>
                <a:latin typeface="Franklin Gothic Demi" panose="020B0703020102020204" pitchFamily="34" charset="0"/>
                <a:ea typeface="Calibri" panose="020F0502020204030204" pitchFamily="34" charset="0"/>
              </a:rPr>
              <a:t>purchase. The purchaser must </a:t>
            </a:r>
            <a:r>
              <a:rPr lang="en-US" sz="1400" spc="10" dirty="0" smtClean="0">
                <a:solidFill>
                  <a:srgbClr val="0E266E"/>
                </a:solidFill>
                <a:latin typeface="Franklin Gothic Demi" panose="020B0703020102020204" pitchFamily="34" charset="0"/>
                <a:ea typeface="Calibri" panose="020F0502020204030204" pitchFamily="34" charset="0"/>
              </a:rPr>
              <a:t>fully </a:t>
            </a:r>
          </a:p>
          <a:p>
            <a:r>
              <a:rPr lang="en-US" sz="1400" spc="15" dirty="0" smtClean="0">
                <a:solidFill>
                  <a:srgbClr val="0E266E"/>
                </a:solidFill>
                <a:latin typeface="Franklin Gothic Demi" panose="020B0703020102020204" pitchFamily="34" charset="0"/>
                <a:ea typeface="Calibri" panose="020F0502020204030204" pitchFamily="34" charset="0"/>
              </a:rPr>
              <a:t>complete </a:t>
            </a:r>
            <a:r>
              <a:rPr lang="en-US" sz="1400" spc="10" dirty="0" smtClean="0">
                <a:solidFill>
                  <a:srgbClr val="0E266E"/>
                </a:solidFill>
                <a:latin typeface="Franklin Gothic Demi" panose="020B0703020102020204" pitchFamily="34" charset="0"/>
                <a:ea typeface="Calibri" panose="020F0502020204030204" pitchFamily="34" charset="0"/>
              </a:rPr>
              <a:t>the </a:t>
            </a:r>
            <a:r>
              <a:rPr lang="en-US" sz="1400" spc="15" dirty="0" smtClean="0">
                <a:solidFill>
                  <a:srgbClr val="0E266E"/>
                </a:solidFill>
                <a:latin typeface="Franklin Gothic Demi" panose="020B0703020102020204" pitchFamily="34" charset="0"/>
                <a:ea typeface="Calibri" panose="020F0502020204030204" pitchFamily="34" charset="0"/>
              </a:rPr>
              <a:t>resale </a:t>
            </a:r>
            <a:r>
              <a:rPr lang="en-US" sz="1400" spc="20" dirty="0" smtClean="0">
                <a:solidFill>
                  <a:srgbClr val="0E266E"/>
                </a:solidFill>
                <a:latin typeface="Franklin Gothic Demi" panose="020B0703020102020204" pitchFamily="34" charset="0"/>
                <a:ea typeface="Calibri" panose="020F0502020204030204" pitchFamily="34" charset="0"/>
              </a:rPr>
              <a:t>certificate, </a:t>
            </a:r>
            <a:r>
              <a:rPr lang="en-US" sz="1400" spc="15" dirty="0">
                <a:solidFill>
                  <a:srgbClr val="0E266E"/>
                </a:solidFill>
                <a:latin typeface="Franklin Gothic Demi" panose="020B0703020102020204" pitchFamily="34" charset="0"/>
                <a:ea typeface="Calibri" panose="020F0502020204030204" pitchFamily="34" charset="0"/>
              </a:rPr>
              <a:t>Form </a:t>
            </a:r>
            <a:r>
              <a:rPr lang="en-US" sz="1400" dirty="0" smtClean="0">
                <a:solidFill>
                  <a:srgbClr val="0E266E"/>
                </a:solidFill>
                <a:latin typeface="Franklin Gothic Demi" panose="020B0703020102020204" pitchFamily="34" charset="0"/>
                <a:ea typeface="Calibri" panose="020F0502020204030204" pitchFamily="34" charset="0"/>
              </a:rPr>
              <a:t>51A105 or </a:t>
            </a:r>
            <a:r>
              <a:rPr lang="en-US" sz="1400" spc="15" dirty="0" smtClean="0">
                <a:solidFill>
                  <a:srgbClr val="0E266E"/>
                </a:solidFill>
                <a:latin typeface="Franklin Gothic Demi" panose="020B0703020102020204" pitchFamily="34" charset="0"/>
                <a:ea typeface="Calibri" panose="020F0502020204030204" pitchFamily="34" charset="0"/>
              </a:rPr>
              <a:t>Streamlined </a:t>
            </a:r>
            <a:r>
              <a:rPr lang="en-US" sz="1400" spc="15" dirty="0">
                <a:solidFill>
                  <a:srgbClr val="0E266E"/>
                </a:solidFill>
                <a:latin typeface="Franklin Gothic Demi" panose="020B0703020102020204" pitchFamily="34" charset="0"/>
                <a:ea typeface="Calibri" panose="020F0502020204030204" pitchFamily="34" charset="0"/>
              </a:rPr>
              <a:t>Sales </a:t>
            </a:r>
            <a:r>
              <a:rPr lang="en-US" sz="1400" spc="10" dirty="0" smtClean="0">
                <a:solidFill>
                  <a:srgbClr val="0E266E"/>
                </a:solidFill>
                <a:latin typeface="Franklin Gothic Demi" panose="020B0703020102020204" pitchFamily="34" charset="0"/>
                <a:ea typeface="Calibri" panose="020F0502020204030204" pitchFamily="34" charset="0"/>
              </a:rPr>
              <a:t>and Use </a:t>
            </a:r>
            <a:r>
              <a:rPr lang="en-US" sz="1400" dirty="0" smtClean="0">
                <a:solidFill>
                  <a:srgbClr val="0E266E"/>
                </a:solidFill>
                <a:latin typeface="Franklin Gothic Demi" panose="020B0703020102020204" pitchFamily="34" charset="0"/>
                <a:ea typeface="Calibri" panose="020F0502020204030204" pitchFamily="34" charset="0"/>
              </a:rPr>
              <a:t>Tax </a:t>
            </a:r>
            <a:r>
              <a:rPr lang="en-US" sz="1400" spc="15" dirty="0" smtClean="0">
                <a:solidFill>
                  <a:srgbClr val="0E266E"/>
                </a:solidFill>
                <a:latin typeface="Franklin Gothic Demi" panose="020B0703020102020204" pitchFamily="34" charset="0"/>
                <a:ea typeface="Calibri" panose="020F0502020204030204" pitchFamily="34" charset="0"/>
              </a:rPr>
              <a:t>Agreement </a:t>
            </a:r>
            <a:r>
              <a:rPr lang="en-US" sz="1400" spc="20" dirty="0" smtClean="0">
                <a:solidFill>
                  <a:srgbClr val="0E266E"/>
                </a:solidFill>
                <a:latin typeface="Franklin Gothic Demi" panose="020B0703020102020204" pitchFamily="34" charset="0"/>
                <a:ea typeface="Calibri" panose="020F0502020204030204" pitchFamily="34" charset="0"/>
              </a:rPr>
              <a:t>Certificate </a:t>
            </a:r>
            <a:r>
              <a:rPr lang="en-US" sz="1400" dirty="0">
                <a:solidFill>
                  <a:srgbClr val="0E266E"/>
                </a:solidFill>
                <a:latin typeface="Franklin Gothic Demi" panose="020B0703020102020204" pitchFamily="34" charset="0"/>
                <a:ea typeface="Calibri" panose="020F0502020204030204" pitchFamily="34" charset="0"/>
              </a:rPr>
              <a:t>of </a:t>
            </a:r>
            <a:r>
              <a:rPr lang="en-US" sz="1400" spc="15" dirty="0" smtClean="0">
                <a:solidFill>
                  <a:srgbClr val="0E266E"/>
                </a:solidFill>
                <a:latin typeface="Franklin Gothic Demi" panose="020B0703020102020204" pitchFamily="34" charset="0"/>
                <a:ea typeface="Calibri" panose="020F0502020204030204" pitchFamily="34" charset="0"/>
              </a:rPr>
              <a:t>Exemption</a:t>
            </a:r>
            <a:r>
              <a:rPr lang="en-US" sz="1400" spc="15" dirty="0">
                <a:solidFill>
                  <a:srgbClr val="0E266E"/>
                </a:solidFill>
                <a:latin typeface="Franklin Gothic Demi" panose="020B0703020102020204" pitchFamily="34" charset="0"/>
                <a:ea typeface="Calibri" panose="020F0502020204030204" pitchFamily="34" charset="0"/>
              </a:rPr>
              <a:t>, </a:t>
            </a:r>
            <a:endParaRPr lang="en-US" sz="1400" spc="15" dirty="0" smtClean="0">
              <a:solidFill>
                <a:srgbClr val="0E266E"/>
              </a:solidFill>
              <a:latin typeface="Franklin Gothic Demi" panose="020B0703020102020204" pitchFamily="34" charset="0"/>
              <a:ea typeface="Calibri" panose="020F0502020204030204" pitchFamily="34" charset="0"/>
            </a:endParaRPr>
          </a:p>
          <a:p>
            <a:r>
              <a:rPr lang="en-US" sz="1400" spc="15" dirty="0" smtClean="0">
                <a:solidFill>
                  <a:srgbClr val="0E266E"/>
                </a:solidFill>
                <a:latin typeface="Franklin Gothic Demi" panose="020B0703020102020204" pitchFamily="34" charset="0"/>
                <a:ea typeface="Calibri" panose="020F0502020204030204" pitchFamily="34" charset="0"/>
              </a:rPr>
              <a:t>Form </a:t>
            </a:r>
            <a:r>
              <a:rPr lang="en-US" sz="1400" dirty="0">
                <a:solidFill>
                  <a:srgbClr val="0E266E"/>
                </a:solidFill>
                <a:latin typeface="Franklin Gothic Demi" panose="020B0703020102020204" pitchFamily="34" charset="0"/>
                <a:ea typeface="Calibri" panose="020F0502020204030204" pitchFamily="34" charset="0"/>
              </a:rPr>
              <a:t>51A260, </a:t>
            </a:r>
            <a:r>
              <a:rPr lang="en-US" sz="1400" spc="10" dirty="0">
                <a:solidFill>
                  <a:srgbClr val="0E266E"/>
                </a:solidFill>
                <a:latin typeface="Franklin Gothic Demi" panose="020B0703020102020204" pitchFamily="34" charset="0"/>
                <a:ea typeface="Calibri" panose="020F0502020204030204" pitchFamily="34" charset="0"/>
              </a:rPr>
              <a:t>and </a:t>
            </a:r>
            <a:r>
              <a:rPr lang="en-US" sz="1400" spc="15" dirty="0">
                <a:solidFill>
                  <a:srgbClr val="0E266E"/>
                </a:solidFill>
                <a:latin typeface="Franklin Gothic Demi" panose="020B0703020102020204" pitchFamily="34" charset="0"/>
                <a:ea typeface="Calibri" panose="020F0502020204030204" pitchFamily="34" charset="0"/>
              </a:rPr>
              <a:t>issue </a:t>
            </a:r>
            <a:r>
              <a:rPr lang="en-US" sz="1400" dirty="0">
                <a:solidFill>
                  <a:srgbClr val="0E266E"/>
                </a:solidFill>
                <a:latin typeface="Franklin Gothic Demi" panose="020B0703020102020204" pitchFamily="34" charset="0"/>
                <a:ea typeface="Calibri" panose="020F0502020204030204" pitchFamily="34" charset="0"/>
              </a:rPr>
              <a:t>it to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20" dirty="0">
                <a:solidFill>
                  <a:srgbClr val="0E266E"/>
                </a:solidFill>
                <a:latin typeface="Franklin Gothic Demi" panose="020B0703020102020204" pitchFamily="34" charset="0"/>
                <a:ea typeface="Calibri" panose="020F0502020204030204" pitchFamily="34" charset="0"/>
              </a:rPr>
              <a:t>service </a:t>
            </a:r>
            <a:r>
              <a:rPr lang="en-US" sz="1400" spc="15" dirty="0">
                <a:solidFill>
                  <a:srgbClr val="0E266E"/>
                </a:solidFill>
                <a:latin typeface="Franklin Gothic Demi" panose="020B0703020102020204" pitchFamily="34" charset="0"/>
                <a:ea typeface="Calibri" panose="020F0502020204030204" pitchFamily="34" charset="0"/>
              </a:rPr>
              <a:t>provider </a:t>
            </a:r>
            <a:r>
              <a:rPr lang="en-US" sz="1400" spc="10" dirty="0">
                <a:solidFill>
                  <a:srgbClr val="0E266E"/>
                </a:solidFill>
                <a:latin typeface="Franklin Gothic Demi" panose="020B0703020102020204" pitchFamily="34" charset="0"/>
                <a:ea typeface="Calibri" panose="020F0502020204030204" pitchFamily="34" charset="0"/>
              </a:rPr>
              <a:t>within </a:t>
            </a:r>
            <a:r>
              <a:rPr lang="en-US" sz="1400" spc="15" dirty="0">
                <a:solidFill>
                  <a:srgbClr val="0E266E"/>
                </a:solidFill>
                <a:latin typeface="Franklin Gothic Demi" panose="020B0703020102020204" pitchFamily="34" charset="0"/>
                <a:ea typeface="Calibri" panose="020F0502020204030204" pitchFamily="34" charset="0"/>
              </a:rPr>
              <a:t>90 </a:t>
            </a:r>
            <a:r>
              <a:rPr lang="en-US" sz="1400" spc="10" dirty="0">
                <a:solidFill>
                  <a:srgbClr val="0E266E"/>
                </a:solidFill>
                <a:latin typeface="Franklin Gothic Demi" panose="020B0703020102020204" pitchFamily="34" charset="0"/>
                <a:ea typeface="Calibri" panose="020F0502020204030204" pitchFamily="34" charset="0"/>
              </a:rPr>
              <a:t>days </a:t>
            </a:r>
            <a:r>
              <a:rPr lang="en-US" sz="1400" dirty="0">
                <a:solidFill>
                  <a:srgbClr val="0E266E"/>
                </a:solidFill>
                <a:latin typeface="Franklin Gothic Demi" panose="020B0703020102020204" pitchFamily="34" charset="0"/>
                <a:ea typeface="Calibri" panose="020F0502020204030204" pitchFamily="34" charset="0"/>
              </a:rPr>
              <a:t>of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15" dirty="0">
                <a:solidFill>
                  <a:srgbClr val="0E266E"/>
                </a:solidFill>
                <a:latin typeface="Franklin Gothic Demi" panose="020B0703020102020204" pitchFamily="34" charset="0"/>
                <a:ea typeface="Calibri" panose="020F0502020204030204" pitchFamily="34" charset="0"/>
              </a:rPr>
              <a:t>sale </a:t>
            </a:r>
            <a:r>
              <a:rPr lang="en-US" sz="1400" dirty="0">
                <a:solidFill>
                  <a:srgbClr val="0E266E"/>
                </a:solidFill>
                <a:latin typeface="Franklin Gothic Demi" panose="020B0703020102020204" pitchFamily="34" charset="0"/>
                <a:ea typeface="Calibri" panose="020F0502020204030204" pitchFamily="34" charset="0"/>
              </a:rPr>
              <a:t>in </a:t>
            </a:r>
            <a:r>
              <a:rPr lang="en-US" sz="1400" spc="20" dirty="0">
                <a:solidFill>
                  <a:srgbClr val="0E266E"/>
                </a:solidFill>
                <a:latin typeface="Franklin Gothic Demi" panose="020B0703020102020204" pitchFamily="34" charset="0"/>
                <a:ea typeface="Calibri" panose="020F0502020204030204" pitchFamily="34" charset="0"/>
              </a:rPr>
              <a:t>accordance </a:t>
            </a:r>
            <a:r>
              <a:rPr lang="en-US" sz="1400" spc="15" dirty="0">
                <a:solidFill>
                  <a:srgbClr val="0E266E"/>
                </a:solidFill>
                <a:latin typeface="Franklin Gothic Demi" panose="020B0703020102020204" pitchFamily="34" charset="0"/>
                <a:ea typeface="Calibri" panose="020F0502020204030204" pitchFamily="34" charset="0"/>
              </a:rPr>
              <a:t>with KRS </a:t>
            </a:r>
            <a:r>
              <a:rPr lang="en-US" sz="1400" spc="10" dirty="0">
                <a:solidFill>
                  <a:srgbClr val="0E266E"/>
                </a:solidFill>
                <a:latin typeface="Franklin Gothic Demi" panose="020B0703020102020204" pitchFamily="34" charset="0"/>
                <a:ea typeface="Calibri" panose="020F0502020204030204" pitchFamily="34" charset="0"/>
              </a:rPr>
              <a:t>139.270. </a:t>
            </a:r>
            <a:r>
              <a:rPr lang="en-US" sz="1400" spc="15" dirty="0">
                <a:solidFill>
                  <a:srgbClr val="0E266E"/>
                </a:solidFill>
                <a:latin typeface="Franklin Gothic Demi" panose="020B0703020102020204" pitchFamily="34" charset="0"/>
                <a:ea typeface="Calibri" panose="020F0502020204030204" pitchFamily="34" charset="0"/>
              </a:rPr>
              <a:t>The retail purchaser </a:t>
            </a:r>
            <a:r>
              <a:rPr lang="en-US" sz="1400" spc="10" dirty="0">
                <a:solidFill>
                  <a:srgbClr val="0E266E"/>
                </a:solidFill>
                <a:latin typeface="Franklin Gothic Demi" panose="020B0703020102020204" pitchFamily="34" charset="0"/>
                <a:ea typeface="Calibri" panose="020F0502020204030204" pitchFamily="34" charset="0"/>
              </a:rPr>
              <a:t>will </a:t>
            </a:r>
            <a:r>
              <a:rPr lang="en-US" sz="1400" spc="15" dirty="0">
                <a:solidFill>
                  <a:srgbClr val="0E266E"/>
                </a:solidFill>
                <a:latin typeface="Franklin Gothic Demi" panose="020B0703020102020204" pitchFamily="34" charset="0"/>
                <a:ea typeface="Calibri" panose="020F0502020204030204" pitchFamily="34" charset="0"/>
              </a:rPr>
              <a:t>then </a:t>
            </a:r>
            <a:r>
              <a:rPr lang="en-US" sz="1400" spc="20" dirty="0">
                <a:solidFill>
                  <a:srgbClr val="0E266E"/>
                </a:solidFill>
                <a:latin typeface="Franklin Gothic Demi" panose="020B0703020102020204" pitchFamily="34" charset="0"/>
                <a:ea typeface="Calibri" panose="020F0502020204030204" pitchFamily="34" charset="0"/>
              </a:rPr>
              <a:t>collect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20" dirty="0">
                <a:solidFill>
                  <a:srgbClr val="0E266E"/>
                </a:solidFill>
                <a:latin typeface="Franklin Gothic Demi" panose="020B0703020102020204" pitchFamily="34" charset="0"/>
                <a:ea typeface="Calibri" panose="020F0502020204030204" pitchFamily="34" charset="0"/>
              </a:rPr>
              <a:t>6% </a:t>
            </a:r>
            <a:r>
              <a:rPr lang="en-US" sz="1400" spc="15" dirty="0">
                <a:solidFill>
                  <a:srgbClr val="0E266E"/>
                </a:solidFill>
                <a:latin typeface="Franklin Gothic Demi" panose="020B0703020102020204" pitchFamily="34" charset="0"/>
                <a:ea typeface="Calibri" panose="020F0502020204030204" pitchFamily="34" charset="0"/>
              </a:rPr>
              <a:t>sales </a:t>
            </a:r>
            <a:r>
              <a:rPr lang="en-US" sz="1400" spc="20" dirty="0">
                <a:solidFill>
                  <a:srgbClr val="0E266E"/>
                </a:solidFill>
                <a:latin typeface="Franklin Gothic Demi" panose="020B0703020102020204" pitchFamily="34" charset="0"/>
                <a:ea typeface="Calibri" panose="020F0502020204030204" pitchFamily="34" charset="0"/>
              </a:rPr>
              <a:t>tax </a:t>
            </a:r>
            <a:r>
              <a:rPr lang="en-US" sz="1400" dirty="0">
                <a:solidFill>
                  <a:srgbClr val="0E266E"/>
                </a:solidFill>
                <a:latin typeface="Franklin Gothic Demi" panose="020B0703020102020204" pitchFamily="34" charset="0"/>
                <a:ea typeface="Calibri" panose="020F0502020204030204" pitchFamily="34" charset="0"/>
              </a:rPr>
              <a:t>on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20" dirty="0">
                <a:solidFill>
                  <a:srgbClr val="0E266E"/>
                </a:solidFill>
                <a:latin typeface="Franklin Gothic Demi" panose="020B0703020102020204" pitchFamily="34" charset="0"/>
                <a:ea typeface="Calibri" panose="020F0502020204030204" pitchFamily="34" charset="0"/>
              </a:rPr>
              <a:t>services </a:t>
            </a:r>
            <a:r>
              <a:rPr lang="en-US" sz="1400" spc="15" dirty="0" smtClean="0">
                <a:solidFill>
                  <a:srgbClr val="0E266E"/>
                </a:solidFill>
                <a:latin typeface="Franklin Gothic Demi" panose="020B0703020102020204" pitchFamily="34" charset="0"/>
                <a:ea typeface="Calibri" panose="020F0502020204030204" pitchFamily="34" charset="0"/>
              </a:rPr>
              <a:t>when </a:t>
            </a:r>
            <a:r>
              <a:rPr lang="en-US" sz="1400" spc="15" dirty="0">
                <a:solidFill>
                  <a:srgbClr val="0E266E"/>
                </a:solidFill>
                <a:latin typeface="Franklin Gothic Demi" panose="020B0703020102020204" pitchFamily="34" charset="0"/>
                <a:ea typeface="Calibri" panose="020F0502020204030204" pitchFamily="34" charset="0"/>
              </a:rPr>
              <a:t>resold </a:t>
            </a:r>
            <a:r>
              <a:rPr lang="en-US" sz="1400" dirty="0" smtClean="0">
                <a:solidFill>
                  <a:srgbClr val="0E266E"/>
                </a:solidFill>
                <a:latin typeface="Franklin Gothic Demi" panose="020B0703020102020204" pitchFamily="34" charset="0"/>
                <a:ea typeface="Calibri" panose="020F0502020204030204" pitchFamily="34" charset="0"/>
              </a:rPr>
              <a:t>to </a:t>
            </a:r>
            <a:r>
              <a:rPr lang="en-US" sz="1400" spc="10" dirty="0" smtClean="0">
                <a:solidFill>
                  <a:srgbClr val="0E266E"/>
                </a:solidFill>
                <a:latin typeface="Franklin Gothic Demi" panose="020B0703020102020204" pitchFamily="34" charset="0"/>
                <a:ea typeface="Calibri" panose="020F0502020204030204" pitchFamily="34" charset="0"/>
              </a:rPr>
              <a:t>the </a:t>
            </a:r>
            <a:r>
              <a:rPr lang="en-US" sz="1400" dirty="0" smtClean="0">
                <a:solidFill>
                  <a:srgbClr val="0E266E"/>
                </a:solidFill>
                <a:latin typeface="Franklin Gothic Demi" panose="020B0703020102020204" pitchFamily="34" charset="0"/>
                <a:ea typeface="Calibri" panose="020F0502020204030204" pitchFamily="34" charset="0"/>
              </a:rPr>
              <a:t>final </a:t>
            </a:r>
            <a:r>
              <a:rPr lang="en-US" sz="1400" spc="10" dirty="0">
                <a:solidFill>
                  <a:srgbClr val="0E266E"/>
                </a:solidFill>
                <a:latin typeface="Franklin Gothic Demi" panose="020B0703020102020204" pitchFamily="34" charset="0"/>
                <a:ea typeface="Calibri" panose="020F0502020204030204" pitchFamily="34" charset="0"/>
              </a:rPr>
              <a:t>customer.</a:t>
            </a:r>
            <a:endParaRPr lang="en-US" sz="1400" dirty="0">
              <a:solidFill>
                <a:srgbClr val="0E266E"/>
              </a:solidFill>
              <a:latin typeface="Franklin Gothic Demi" panose="020B0703020102020204" pitchFamily="34" charset="0"/>
            </a:endParaRPr>
          </a:p>
        </p:txBody>
      </p:sp>
    </p:spTree>
    <p:extLst>
      <p:ext uri="{BB962C8B-B14F-4D97-AF65-F5344CB8AC3E}">
        <p14:creationId xmlns:p14="http://schemas.microsoft.com/office/powerpoint/2010/main" val="692023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i="1" dirty="0" smtClean="0">
                <a:solidFill>
                  <a:schemeClr val="bg1"/>
                </a:solidFill>
                <a:latin typeface="Franklin Gothic Demi" panose="020B0703020102020204" pitchFamily="34" charset="0"/>
              </a:rPr>
              <a:t>Wayfair</a:t>
            </a:r>
            <a:r>
              <a:rPr lang="en-US" sz="4400" dirty="0" smtClean="0">
                <a:solidFill>
                  <a:schemeClr val="bg1"/>
                </a:solidFill>
                <a:latin typeface="Franklin Gothic Demi" panose="020B0703020102020204" pitchFamily="34" charset="0"/>
              </a:rPr>
              <a:t> Update</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4" name="Rectangle 3"/>
          <p:cNvSpPr/>
          <p:nvPr/>
        </p:nvSpPr>
        <p:spPr>
          <a:xfrm>
            <a:off x="606056" y="1452571"/>
            <a:ext cx="5039832" cy="1661993"/>
          </a:xfrm>
          <a:prstGeom prst="rect">
            <a:avLst/>
          </a:prstGeom>
        </p:spPr>
        <p:txBody>
          <a:bodyPr wrap="square">
            <a:spAutoFit/>
          </a:bodyPr>
          <a:lstStyle/>
          <a:p>
            <a:pPr marL="67945" marR="66675" algn="just">
              <a:lnSpc>
                <a:spcPct val="102000"/>
              </a:lnSpc>
              <a:spcBef>
                <a:spcPts val="5"/>
              </a:spcBef>
              <a:spcAft>
                <a:spcPts val="0"/>
              </a:spcAft>
            </a:pPr>
            <a:r>
              <a:rPr lang="en-US" sz="2000" b="1" spc="20" dirty="0" smtClean="0">
                <a:solidFill>
                  <a:srgbClr val="0E266E"/>
                </a:solidFill>
                <a:latin typeface="Franklin Gothic Demi" panose="020B0703020102020204" pitchFamily="34" charset="0"/>
                <a:ea typeface="Calibri" panose="020F0502020204030204" pitchFamily="34" charset="0"/>
              </a:rPr>
              <a:t>Economic Nexus Provisions</a:t>
            </a:r>
          </a:p>
          <a:p>
            <a:pPr marL="67945" marR="66675">
              <a:lnSpc>
                <a:spcPct val="102000"/>
              </a:lnSpc>
              <a:spcBef>
                <a:spcPts val="5"/>
              </a:spcBef>
              <a:spcAft>
                <a:spcPts val="0"/>
              </a:spcAft>
            </a:pPr>
            <a:r>
              <a:rPr lang="en-US" sz="2000" spc="20" dirty="0" smtClean="0">
                <a:solidFill>
                  <a:srgbClr val="0E266E"/>
                </a:solidFill>
                <a:latin typeface="Franklin Gothic Demi" panose="020B0703020102020204" pitchFamily="34" charset="0"/>
                <a:ea typeface="Calibri" panose="020F0502020204030204" pitchFamily="34" charset="0"/>
              </a:rPr>
              <a:t>- November 2018	</a:t>
            </a:r>
          </a:p>
          <a:p>
            <a:pPr marL="67945" marR="66675">
              <a:lnSpc>
                <a:spcPct val="102000"/>
              </a:lnSpc>
              <a:spcBef>
                <a:spcPts val="5"/>
              </a:spcBef>
              <a:spcAft>
                <a:spcPts val="0"/>
              </a:spcAft>
            </a:pPr>
            <a:r>
              <a:rPr lang="en-US" sz="2000" spc="20" dirty="0">
                <a:solidFill>
                  <a:srgbClr val="0E266E"/>
                </a:solidFill>
                <a:latin typeface="Franklin Gothic Demi" panose="020B0703020102020204" pitchFamily="34" charset="0"/>
                <a:ea typeface="Calibri" panose="020F0502020204030204" pitchFamily="34" charset="0"/>
              </a:rPr>
              <a:t> </a:t>
            </a:r>
            <a:r>
              <a:rPr lang="en-US" sz="2000" spc="20" dirty="0" smtClean="0">
                <a:solidFill>
                  <a:srgbClr val="0E266E"/>
                </a:solidFill>
                <a:latin typeface="Franklin Gothic Demi" panose="020B0703020102020204" pitchFamily="34" charset="0"/>
                <a:ea typeface="Calibri" panose="020F0502020204030204" pitchFamily="34" charset="0"/>
              </a:rPr>
              <a:t> 24 states (including KY) &amp; D.C.</a:t>
            </a:r>
          </a:p>
          <a:p>
            <a:pPr marL="67945" marR="66675">
              <a:lnSpc>
                <a:spcPct val="102000"/>
              </a:lnSpc>
              <a:spcBef>
                <a:spcPts val="5"/>
              </a:spcBef>
              <a:spcAft>
                <a:spcPts val="0"/>
              </a:spcAft>
            </a:pPr>
            <a:r>
              <a:rPr lang="en-US" sz="2000" spc="20" dirty="0" smtClean="0">
                <a:solidFill>
                  <a:srgbClr val="0E266E"/>
                </a:solidFill>
                <a:latin typeface="Franklin Gothic Demi" panose="020B0703020102020204" pitchFamily="34" charset="0"/>
                <a:ea typeface="Calibri" panose="020F0502020204030204" pitchFamily="34" charset="0"/>
              </a:rPr>
              <a:t>- November 2019	</a:t>
            </a:r>
          </a:p>
          <a:p>
            <a:pPr marL="67945" marR="66675">
              <a:lnSpc>
                <a:spcPct val="102000"/>
              </a:lnSpc>
              <a:spcBef>
                <a:spcPts val="5"/>
              </a:spcBef>
              <a:spcAft>
                <a:spcPts val="0"/>
              </a:spcAft>
            </a:pPr>
            <a:r>
              <a:rPr lang="en-US" sz="2000" spc="20" dirty="0">
                <a:solidFill>
                  <a:srgbClr val="0E266E"/>
                </a:solidFill>
                <a:latin typeface="Franklin Gothic Demi" panose="020B0703020102020204" pitchFamily="34" charset="0"/>
                <a:ea typeface="Calibri" panose="020F0502020204030204" pitchFamily="34" charset="0"/>
              </a:rPr>
              <a:t>  </a:t>
            </a:r>
            <a:r>
              <a:rPr lang="en-US" sz="2000" spc="20" dirty="0" smtClean="0">
                <a:solidFill>
                  <a:srgbClr val="0E266E"/>
                </a:solidFill>
                <a:latin typeface="Franklin Gothic Demi" panose="020B0703020102020204" pitchFamily="34" charset="0"/>
                <a:ea typeface="Calibri" panose="020F0502020204030204" pitchFamily="34" charset="0"/>
              </a:rPr>
              <a:t>All sales tax states except MO &amp; FL</a:t>
            </a:r>
            <a:r>
              <a:rPr lang="en-US" sz="1400" b="1" spc="20" dirty="0" smtClean="0">
                <a:solidFill>
                  <a:srgbClr val="0E266E"/>
                </a:solidFill>
                <a:latin typeface="Franklin Gothic Demi" panose="020B0703020102020204" pitchFamily="34" charset="0"/>
                <a:ea typeface="Calibri" panose="020F0502020204030204" pitchFamily="34" charset="0"/>
              </a:rPr>
              <a:t>	</a:t>
            </a:r>
            <a:endParaRPr lang="en-US" sz="1400" b="1" spc="15" dirty="0" smtClean="0">
              <a:solidFill>
                <a:srgbClr val="0E266E"/>
              </a:solidFill>
              <a:latin typeface="Franklin Gothic Demi" panose="020B0703020102020204" pitchFamily="34" charset="0"/>
              <a:ea typeface="Calibri" panose="020F0502020204030204" pitchFamily="34" charset="0"/>
            </a:endParaRPr>
          </a:p>
        </p:txBody>
      </p:sp>
      <p:sp>
        <p:nvSpPr>
          <p:cNvPr id="7" name="Rectangle 6"/>
          <p:cNvSpPr/>
          <p:nvPr/>
        </p:nvSpPr>
        <p:spPr>
          <a:xfrm>
            <a:off x="6314570" y="1452571"/>
            <a:ext cx="5180504" cy="1661993"/>
          </a:xfrm>
          <a:prstGeom prst="rect">
            <a:avLst/>
          </a:prstGeom>
        </p:spPr>
        <p:txBody>
          <a:bodyPr wrap="square">
            <a:spAutoFit/>
          </a:bodyPr>
          <a:lstStyle/>
          <a:p>
            <a:pPr marL="67945" marR="66675" algn="just">
              <a:lnSpc>
                <a:spcPct val="102000"/>
              </a:lnSpc>
              <a:spcBef>
                <a:spcPts val="5"/>
              </a:spcBef>
              <a:spcAft>
                <a:spcPts val="0"/>
              </a:spcAft>
            </a:pPr>
            <a:r>
              <a:rPr lang="en-US" sz="2000" b="1" spc="20" dirty="0" smtClean="0">
                <a:solidFill>
                  <a:srgbClr val="0E266E"/>
                </a:solidFill>
                <a:latin typeface="Franklin Gothic Demi" panose="020B0703020102020204" pitchFamily="34" charset="0"/>
                <a:ea typeface="Calibri" panose="020F0502020204030204" pitchFamily="34" charset="0"/>
              </a:rPr>
              <a:t>Marketplace Provider / Facilitator</a:t>
            </a:r>
          </a:p>
          <a:p>
            <a:pPr marL="67945" marR="66675" algn="just">
              <a:lnSpc>
                <a:spcPct val="102000"/>
              </a:lnSpc>
              <a:spcBef>
                <a:spcPts val="5"/>
              </a:spcBef>
              <a:spcAft>
                <a:spcPts val="0"/>
              </a:spcAft>
            </a:pPr>
            <a:r>
              <a:rPr lang="en-US" sz="2000" spc="20" dirty="0" smtClean="0">
                <a:solidFill>
                  <a:srgbClr val="0E266E"/>
                </a:solidFill>
                <a:latin typeface="Franklin Gothic Demi" panose="020B0703020102020204" pitchFamily="34" charset="0"/>
                <a:ea typeface="Calibri" panose="020F0502020204030204" pitchFamily="34" charset="0"/>
              </a:rPr>
              <a:t>- November 2018	</a:t>
            </a:r>
          </a:p>
          <a:p>
            <a:pPr marL="67945" marR="66675" algn="just">
              <a:lnSpc>
                <a:spcPct val="102000"/>
              </a:lnSpc>
              <a:spcBef>
                <a:spcPts val="5"/>
              </a:spcBef>
              <a:spcAft>
                <a:spcPts val="0"/>
              </a:spcAft>
            </a:pPr>
            <a:r>
              <a:rPr lang="en-US" sz="2000" spc="20" dirty="0">
                <a:solidFill>
                  <a:srgbClr val="0E266E"/>
                </a:solidFill>
                <a:latin typeface="Franklin Gothic Demi" panose="020B0703020102020204" pitchFamily="34" charset="0"/>
                <a:ea typeface="Calibri" panose="020F0502020204030204" pitchFamily="34" charset="0"/>
              </a:rPr>
              <a:t>  </a:t>
            </a:r>
            <a:r>
              <a:rPr lang="en-US" sz="2000" spc="20" dirty="0" smtClean="0">
                <a:solidFill>
                  <a:srgbClr val="0E266E"/>
                </a:solidFill>
                <a:latin typeface="Franklin Gothic Demi" panose="020B0703020102020204" pitchFamily="34" charset="0"/>
                <a:ea typeface="Calibri" panose="020F0502020204030204" pitchFamily="34" charset="0"/>
              </a:rPr>
              <a:t>7 states (MD, MN, NJ, OK, PA, RI, WA)</a:t>
            </a:r>
          </a:p>
          <a:p>
            <a:pPr marL="67945" marR="66675" algn="just">
              <a:lnSpc>
                <a:spcPct val="102000"/>
              </a:lnSpc>
              <a:spcBef>
                <a:spcPts val="5"/>
              </a:spcBef>
              <a:spcAft>
                <a:spcPts val="0"/>
              </a:spcAft>
            </a:pPr>
            <a:r>
              <a:rPr lang="en-US" sz="2000" spc="20" dirty="0" smtClean="0">
                <a:solidFill>
                  <a:srgbClr val="0E266E"/>
                </a:solidFill>
                <a:latin typeface="Franklin Gothic Demi" panose="020B0703020102020204" pitchFamily="34" charset="0"/>
                <a:ea typeface="Calibri" panose="020F0502020204030204" pitchFamily="34" charset="0"/>
              </a:rPr>
              <a:t>- November 2019	</a:t>
            </a:r>
          </a:p>
          <a:p>
            <a:pPr marL="67945" marR="66675" algn="just">
              <a:lnSpc>
                <a:spcPct val="102000"/>
              </a:lnSpc>
              <a:spcBef>
                <a:spcPts val="5"/>
              </a:spcBef>
              <a:spcAft>
                <a:spcPts val="0"/>
              </a:spcAft>
            </a:pPr>
            <a:r>
              <a:rPr lang="en-US" sz="2000" spc="20" dirty="0">
                <a:solidFill>
                  <a:srgbClr val="0E266E"/>
                </a:solidFill>
                <a:latin typeface="Franklin Gothic Demi" panose="020B0703020102020204" pitchFamily="34" charset="0"/>
                <a:ea typeface="Calibri" panose="020F0502020204030204" pitchFamily="34" charset="0"/>
              </a:rPr>
              <a:t>  </a:t>
            </a:r>
            <a:r>
              <a:rPr lang="en-US" sz="2000" spc="20" dirty="0" smtClean="0">
                <a:solidFill>
                  <a:srgbClr val="0E266E"/>
                </a:solidFill>
                <a:latin typeface="Franklin Gothic Demi" panose="020B0703020102020204" pitchFamily="34" charset="0"/>
                <a:ea typeface="Calibri" panose="020F0502020204030204" pitchFamily="34" charset="0"/>
              </a:rPr>
              <a:t>38 states &amp; D.C.</a:t>
            </a:r>
            <a:endParaRPr lang="en-US" sz="2000" spc="15" dirty="0" smtClean="0">
              <a:solidFill>
                <a:srgbClr val="0E266E"/>
              </a:solidFill>
              <a:latin typeface="Franklin Gothic Demi" panose="020B0703020102020204" pitchFamily="34" charset="0"/>
              <a:ea typeface="Calibri" panose="020F0502020204030204" pitchFamily="34" charset="0"/>
            </a:endParaRPr>
          </a:p>
        </p:txBody>
      </p:sp>
      <p:sp>
        <p:nvSpPr>
          <p:cNvPr id="5" name="Rectangle 4"/>
          <p:cNvSpPr/>
          <p:nvPr/>
        </p:nvSpPr>
        <p:spPr>
          <a:xfrm>
            <a:off x="606056" y="3517632"/>
            <a:ext cx="10760149" cy="1938992"/>
          </a:xfrm>
          <a:prstGeom prst="rect">
            <a:avLst/>
          </a:prstGeom>
        </p:spPr>
        <p:txBody>
          <a:bodyPr wrap="square">
            <a:spAutoFit/>
          </a:bodyPr>
          <a:lstStyle/>
          <a:p>
            <a:r>
              <a:rPr lang="en-US" sz="2000" dirty="0">
                <a:solidFill>
                  <a:srgbClr val="0E266E"/>
                </a:solidFill>
                <a:latin typeface="Franklin Gothic Demi" panose="020B0703020102020204" pitchFamily="34" charset="0"/>
              </a:rPr>
              <a:t>Marketplace Providers – </a:t>
            </a:r>
            <a:r>
              <a:rPr lang="en-US" sz="2000" dirty="0" smtClean="0">
                <a:solidFill>
                  <a:srgbClr val="0E266E"/>
                </a:solidFill>
                <a:latin typeface="Franklin Gothic Demi" panose="020B0703020102020204" pitchFamily="34" charset="0"/>
              </a:rPr>
              <a:t>HB 354 requires </a:t>
            </a:r>
            <a:r>
              <a:rPr lang="en-US" sz="2000" dirty="0">
                <a:solidFill>
                  <a:srgbClr val="0E266E"/>
                </a:solidFill>
                <a:latin typeface="Franklin Gothic Demi" panose="020B0703020102020204" pitchFamily="34" charset="0"/>
              </a:rPr>
              <a:t>these online sales platforms to collect and remit KY sales and use tax on transactions they facilitate for sales into the Commonwealth from third party sellers.  Collection requirements apply based upon the economic nexus standard of more than $100,000 in gross receipts or 200 or more transactions from sales into KY annually.  This threshold is the same as adopted in 2018 for remote retailers in HB 487 post </a:t>
            </a:r>
            <a:r>
              <a:rPr lang="en-US" sz="2000" i="1" dirty="0">
                <a:solidFill>
                  <a:srgbClr val="0E266E"/>
                </a:solidFill>
                <a:latin typeface="Franklin Gothic Demi" panose="020B0703020102020204" pitchFamily="34" charset="0"/>
              </a:rPr>
              <a:t>Wayfair</a:t>
            </a:r>
            <a:r>
              <a:rPr lang="en-US" sz="2000" dirty="0">
                <a:solidFill>
                  <a:srgbClr val="0E266E"/>
                </a:solidFill>
                <a:latin typeface="Franklin Gothic Demi" panose="020B0703020102020204" pitchFamily="34" charset="0"/>
              </a:rPr>
              <a:t>.  Effective July 1, 2019.</a:t>
            </a:r>
          </a:p>
        </p:txBody>
      </p:sp>
    </p:spTree>
    <p:extLst>
      <p:ext uri="{BB962C8B-B14F-4D97-AF65-F5344CB8AC3E}">
        <p14:creationId xmlns:p14="http://schemas.microsoft.com/office/powerpoint/2010/main" val="112394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Toller Qualification for Energy Direct Pay</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3" name="Rectangle 2"/>
          <p:cNvSpPr/>
          <p:nvPr/>
        </p:nvSpPr>
        <p:spPr>
          <a:xfrm>
            <a:off x="866271" y="1387840"/>
            <a:ext cx="10499934" cy="738664"/>
          </a:xfrm>
          <a:prstGeom prst="rect">
            <a:avLst/>
          </a:prstGeom>
        </p:spPr>
        <p:txBody>
          <a:bodyPr wrap="square">
            <a:spAutoFit/>
          </a:bodyPr>
          <a:lstStyle/>
          <a:p>
            <a:r>
              <a:rPr lang="en-US" sz="1400" dirty="0">
                <a:solidFill>
                  <a:srgbClr val="0E266E"/>
                </a:solidFill>
                <a:latin typeface="Franklin Gothic Demi" panose="020B0703020102020204" pitchFamily="34" charset="0"/>
              </a:rPr>
              <a:t>Reverses the exclusion in </a:t>
            </a:r>
            <a:r>
              <a:rPr lang="en-US" sz="1400" dirty="0" smtClean="0">
                <a:solidFill>
                  <a:srgbClr val="0E266E"/>
                </a:solidFill>
                <a:latin typeface="Franklin Gothic Demi" panose="020B0703020102020204" pitchFamily="34" charset="0"/>
              </a:rPr>
              <a:t>HB </a:t>
            </a:r>
            <a:r>
              <a:rPr lang="en-US" sz="1400" dirty="0">
                <a:solidFill>
                  <a:srgbClr val="0E266E"/>
                </a:solidFill>
                <a:latin typeface="Franklin Gothic Demi" panose="020B0703020102020204" pitchFamily="34" charset="0"/>
              </a:rPr>
              <a:t>487 for tolling operations at KY plant facilities and establishes objective criteria to determine whether such operations are eligible for the partial EDP sales tax exemption for energy purchases</a:t>
            </a:r>
            <a:r>
              <a:rPr lang="en-US" sz="1400" dirty="0" smtClean="0">
                <a:solidFill>
                  <a:srgbClr val="0E266E"/>
                </a:solidFill>
                <a:latin typeface="Franklin Gothic Demi" panose="020B0703020102020204" pitchFamily="34" charset="0"/>
              </a:rPr>
              <a:t>.</a:t>
            </a:r>
          </a:p>
          <a:p>
            <a:r>
              <a:rPr lang="en-US" sz="1400" dirty="0" smtClean="0">
                <a:solidFill>
                  <a:srgbClr val="0E266E"/>
                </a:solidFill>
                <a:latin typeface="Franklin Gothic Demi" panose="020B0703020102020204" pitchFamily="34" charset="0"/>
              </a:rPr>
              <a:t>Effective June 27, 2019.</a:t>
            </a:r>
            <a:endParaRPr lang="en-US" sz="1400" dirty="0">
              <a:solidFill>
                <a:srgbClr val="0E266E"/>
              </a:solidFill>
              <a:latin typeface="Franklin Gothic Demi" panose="020B0703020102020204" pitchFamily="34" charset="0"/>
            </a:endParaRPr>
          </a:p>
        </p:txBody>
      </p:sp>
      <p:sp>
        <p:nvSpPr>
          <p:cNvPr id="6" name="Rectangle 5"/>
          <p:cNvSpPr/>
          <p:nvPr/>
        </p:nvSpPr>
        <p:spPr>
          <a:xfrm>
            <a:off x="783658" y="2253865"/>
            <a:ext cx="10499934" cy="4014497"/>
          </a:xfrm>
          <a:prstGeom prst="rect">
            <a:avLst/>
          </a:prstGeom>
        </p:spPr>
        <p:txBody>
          <a:bodyPr wrap="square">
            <a:spAutoFit/>
          </a:bodyPr>
          <a:lstStyle/>
          <a:p>
            <a:pPr marL="67945" marR="24130" algn="just">
              <a:lnSpc>
                <a:spcPct val="101000"/>
              </a:lnSpc>
              <a:spcBef>
                <a:spcPts val="5"/>
              </a:spcBef>
              <a:spcAft>
                <a:spcPts val="0"/>
              </a:spcAft>
            </a:pPr>
            <a:r>
              <a:rPr lang="en-US" sz="1400" spc="20" dirty="0" smtClean="0">
                <a:solidFill>
                  <a:srgbClr val="0E266E"/>
                </a:solidFill>
                <a:latin typeface="Franklin Gothic Demi" panose="020B0703020102020204" pitchFamily="34" charset="0"/>
                <a:ea typeface="Calibri" panose="020F0502020204030204" pitchFamily="34" charset="0"/>
              </a:rPr>
              <a:t>Manufacturers </a:t>
            </a:r>
            <a:r>
              <a:rPr lang="en-US" sz="1400" spc="10" dirty="0">
                <a:solidFill>
                  <a:srgbClr val="0E266E"/>
                </a:solidFill>
                <a:latin typeface="Franklin Gothic Demi" panose="020B0703020102020204" pitchFamily="34" charset="0"/>
                <a:ea typeface="Calibri" panose="020F0502020204030204" pitchFamily="34" charset="0"/>
              </a:rPr>
              <a:t>and </a:t>
            </a:r>
            <a:r>
              <a:rPr lang="en-US" sz="1400" spc="15" dirty="0">
                <a:solidFill>
                  <a:srgbClr val="0E266E"/>
                </a:solidFill>
                <a:latin typeface="Franklin Gothic Demi" panose="020B0703020102020204" pitchFamily="34" charset="0"/>
                <a:ea typeface="Calibri" panose="020F0502020204030204" pitchFamily="34" charset="0"/>
              </a:rPr>
              <a:t>industrial </a:t>
            </a:r>
            <a:r>
              <a:rPr lang="en-US" sz="1400" spc="20" dirty="0">
                <a:solidFill>
                  <a:srgbClr val="0E266E"/>
                </a:solidFill>
                <a:latin typeface="Franklin Gothic Demi" panose="020B0703020102020204" pitchFamily="34" charset="0"/>
                <a:ea typeface="Calibri" panose="020F0502020204030204" pitchFamily="34" charset="0"/>
              </a:rPr>
              <a:t>processors </a:t>
            </a:r>
            <a:r>
              <a:rPr lang="en-US" sz="1400" spc="15" dirty="0">
                <a:solidFill>
                  <a:srgbClr val="0E266E"/>
                </a:solidFill>
                <a:latin typeface="Franklin Gothic Demi" panose="020B0703020102020204" pitchFamily="34" charset="0"/>
                <a:ea typeface="Calibri" panose="020F0502020204030204" pitchFamily="34" charset="0"/>
              </a:rPr>
              <a:t>with </a:t>
            </a:r>
            <a:r>
              <a:rPr lang="en-US" sz="1400" spc="10" dirty="0">
                <a:solidFill>
                  <a:srgbClr val="0E266E"/>
                </a:solidFill>
                <a:latin typeface="Franklin Gothic Demi" panose="020B0703020102020204" pitchFamily="34" charset="0"/>
                <a:ea typeface="Calibri" panose="020F0502020204030204" pitchFamily="34" charset="0"/>
              </a:rPr>
              <a:t>tolling </a:t>
            </a:r>
            <a:r>
              <a:rPr lang="en-US" sz="1400" spc="15" dirty="0">
                <a:solidFill>
                  <a:srgbClr val="0E266E"/>
                </a:solidFill>
                <a:latin typeface="Franklin Gothic Demi" panose="020B0703020102020204" pitchFamily="34" charset="0"/>
                <a:ea typeface="Calibri" panose="020F0502020204030204" pitchFamily="34" charset="0"/>
              </a:rPr>
              <a:t>operations </a:t>
            </a:r>
            <a:r>
              <a:rPr lang="en-US" sz="1400" dirty="0">
                <a:solidFill>
                  <a:srgbClr val="0E266E"/>
                </a:solidFill>
                <a:latin typeface="Franklin Gothic Demi" panose="020B0703020102020204" pitchFamily="34" charset="0"/>
                <a:ea typeface="Calibri" panose="020F0502020204030204" pitchFamily="34" charset="0"/>
              </a:rPr>
              <a:t>in </a:t>
            </a:r>
            <a:r>
              <a:rPr lang="en-US" sz="1400" spc="15" dirty="0">
                <a:solidFill>
                  <a:srgbClr val="0E266E"/>
                </a:solidFill>
                <a:latin typeface="Franklin Gothic Demi" panose="020B0703020102020204" pitchFamily="34" charset="0"/>
                <a:ea typeface="Calibri" panose="020F0502020204030204" pitchFamily="34" charset="0"/>
              </a:rPr>
              <a:t>place </a:t>
            </a:r>
            <a:r>
              <a:rPr lang="en-US" sz="1400" dirty="0">
                <a:solidFill>
                  <a:srgbClr val="0E266E"/>
                </a:solidFill>
                <a:latin typeface="Franklin Gothic Demi" panose="020B0703020102020204" pitchFamily="34" charset="0"/>
                <a:ea typeface="Calibri" panose="020F0502020204030204" pitchFamily="34" charset="0"/>
              </a:rPr>
              <a:t>as of </a:t>
            </a:r>
            <a:r>
              <a:rPr lang="en-US" sz="1400" spc="10" dirty="0">
                <a:solidFill>
                  <a:srgbClr val="0E266E"/>
                </a:solidFill>
                <a:latin typeface="Franklin Gothic Demi" panose="020B0703020102020204" pitchFamily="34" charset="0"/>
                <a:ea typeface="Calibri" panose="020F0502020204030204" pitchFamily="34" charset="0"/>
              </a:rPr>
              <a:t>July </a:t>
            </a:r>
            <a:r>
              <a:rPr lang="en-US" sz="1400" dirty="0">
                <a:solidFill>
                  <a:srgbClr val="0E266E"/>
                </a:solidFill>
                <a:latin typeface="Franklin Gothic Demi" panose="020B0703020102020204" pitchFamily="34" charset="0"/>
                <a:ea typeface="Calibri" panose="020F0502020204030204" pitchFamily="34" charset="0"/>
              </a:rPr>
              <a:t>1, 2018 </a:t>
            </a:r>
            <a:r>
              <a:rPr lang="en-US" sz="1400" spc="15" dirty="0">
                <a:solidFill>
                  <a:srgbClr val="0E266E"/>
                </a:solidFill>
                <a:latin typeface="Franklin Gothic Demi" panose="020B0703020102020204" pitchFamily="34" charset="0"/>
                <a:ea typeface="Calibri" panose="020F0502020204030204" pitchFamily="34" charset="0"/>
              </a:rPr>
              <a:t>with approved Energy </a:t>
            </a:r>
            <a:r>
              <a:rPr lang="en-US" sz="1400" spc="20" dirty="0">
                <a:solidFill>
                  <a:srgbClr val="0E266E"/>
                </a:solidFill>
                <a:latin typeface="Franklin Gothic Demi" panose="020B0703020102020204" pitchFamily="34" charset="0"/>
                <a:ea typeface="Calibri" panose="020F0502020204030204" pitchFamily="34" charset="0"/>
              </a:rPr>
              <a:t>Direct </a:t>
            </a:r>
            <a:r>
              <a:rPr lang="en-US" sz="1400" dirty="0">
                <a:solidFill>
                  <a:srgbClr val="0E266E"/>
                </a:solidFill>
                <a:latin typeface="Franklin Gothic Demi" panose="020B0703020102020204" pitchFamily="34" charset="0"/>
                <a:ea typeface="Calibri" panose="020F0502020204030204" pitchFamily="34" charset="0"/>
              </a:rPr>
              <a:t>Pay </a:t>
            </a:r>
            <a:r>
              <a:rPr lang="en-US" sz="1400" spc="15" dirty="0">
                <a:solidFill>
                  <a:srgbClr val="0E266E"/>
                </a:solidFill>
                <a:latin typeface="Franklin Gothic Demi" panose="020B0703020102020204" pitchFamily="34" charset="0"/>
                <a:ea typeface="Calibri" panose="020F0502020204030204" pitchFamily="34" charset="0"/>
              </a:rPr>
              <a:t>Authorizations </a:t>
            </a:r>
            <a:r>
              <a:rPr lang="en-US" sz="1400" dirty="0">
                <a:solidFill>
                  <a:srgbClr val="0E266E"/>
                </a:solidFill>
                <a:latin typeface="Franklin Gothic Demi" panose="020B0703020102020204" pitchFamily="34" charset="0"/>
                <a:ea typeface="Calibri" panose="020F0502020204030204" pitchFamily="34" charset="0"/>
              </a:rPr>
              <a:t>may </a:t>
            </a:r>
            <a:r>
              <a:rPr lang="en-US" sz="1400" spc="15" dirty="0">
                <a:solidFill>
                  <a:srgbClr val="0E266E"/>
                </a:solidFill>
                <a:latin typeface="Franklin Gothic Demi" panose="020B0703020102020204" pitchFamily="34" charset="0"/>
                <a:ea typeface="Calibri" panose="020F0502020204030204" pitchFamily="34" charset="0"/>
              </a:rPr>
              <a:t>continue </a:t>
            </a:r>
            <a:r>
              <a:rPr lang="en-US" sz="1400" dirty="0">
                <a:solidFill>
                  <a:srgbClr val="0E266E"/>
                </a:solidFill>
                <a:latin typeface="Franklin Gothic Demi" panose="020B0703020102020204" pitchFamily="34" charset="0"/>
                <a:ea typeface="Calibri" panose="020F0502020204030204" pitchFamily="34" charset="0"/>
              </a:rPr>
              <a:t>to </a:t>
            </a:r>
            <a:r>
              <a:rPr lang="en-US" sz="1400" spc="15" dirty="0">
                <a:solidFill>
                  <a:srgbClr val="0E266E"/>
                </a:solidFill>
                <a:latin typeface="Franklin Gothic Demi" panose="020B0703020102020204" pitchFamily="34" charset="0"/>
                <a:ea typeface="Calibri" panose="020F0502020204030204" pitchFamily="34" charset="0"/>
              </a:rPr>
              <a:t>benefit from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15" dirty="0">
                <a:solidFill>
                  <a:srgbClr val="0E266E"/>
                </a:solidFill>
                <a:latin typeface="Franklin Gothic Demi" panose="020B0703020102020204" pitchFamily="34" charset="0"/>
                <a:ea typeface="Calibri" panose="020F0502020204030204" pitchFamily="34" charset="0"/>
              </a:rPr>
              <a:t>partial exemption </a:t>
            </a:r>
            <a:r>
              <a:rPr lang="en-US" sz="1400" dirty="0">
                <a:solidFill>
                  <a:srgbClr val="0E266E"/>
                </a:solidFill>
                <a:latin typeface="Franklin Gothic Demi" panose="020B0703020102020204" pitchFamily="34" charset="0"/>
                <a:ea typeface="Calibri" panose="020F0502020204030204" pitchFamily="34" charset="0"/>
              </a:rPr>
              <a:t>to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20" dirty="0">
                <a:solidFill>
                  <a:srgbClr val="0E266E"/>
                </a:solidFill>
                <a:latin typeface="Franklin Gothic Demi" panose="020B0703020102020204" pitchFamily="34" charset="0"/>
                <a:ea typeface="Calibri" panose="020F0502020204030204" pitchFamily="34" charset="0"/>
              </a:rPr>
              <a:t>extent </a:t>
            </a:r>
            <a:r>
              <a:rPr lang="en-US" sz="1400" spc="10" dirty="0">
                <a:solidFill>
                  <a:srgbClr val="0E266E"/>
                </a:solidFill>
                <a:latin typeface="Franklin Gothic Demi" panose="020B0703020102020204" pitchFamily="34" charset="0"/>
                <a:ea typeface="Calibri" panose="020F0502020204030204" pitchFamily="34" charset="0"/>
              </a:rPr>
              <a:t>their </a:t>
            </a:r>
            <a:r>
              <a:rPr lang="en-US" sz="1400" spc="15" dirty="0">
                <a:solidFill>
                  <a:srgbClr val="0E266E"/>
                </a:solidFill>
                <a:latin typeface="Franklin Gothic Demi" panose="020B0703020102020204" pitchFamily="34" charset="0"/>
                <a:ea typeface="Calibri" panose="020F0502020204030204" pitchFamily="34" charset="0"/>
              </a:rPr>
              <a:t>energy purchasing thresholds</a:t>
            </a:r>
            <a:r>
              <a:rPr lang="en-US" sz="1400" spc="25" dirty="0">
                <a:solidFill>
                  <a:srgbClr val="0E266E"/>
                </a:solidFill>
                <a:latin typeface="Franklin Gothic Demi" panose="020B0703020102020204" pitchFamily="34" charset="0"/>
                <a:ea typeface="Calibri" panose="020F0502020204030204" pitchFamily="34" charset="0"/>
              </a:rPr>
              <a:t> </a:t>
            </a:r>
            <a:r>
              <a:rPr lang="en-US" sz="1400" dirty="0">
                <a:solidFill>
                  <a:srgbClr val="0E266E"/>
                </a:solidFill>
                <a:latin typeface="Franklin Gothic Demi" panose="020B0703020102020204" pitchFamily="34" charset="0"/>
                <a:ea typeface="Calibri" panose="020F0502020204030204" pitchFamily="34" charset="0"/>
              </a:rPr>
              <a:t>allow.</a:t>
            </a:r>
          </a:p>
          <a:p>
            <a:pPr>
              <a:spcBef>
                <a:spcPts val="45"/>
              </a:spcBef>
            </a:pPr>
            <a:r>
              <a:rPr lang="en-US" sz="1400" dirty="0">
                <a:solidFill>
                  <a:srgbClr val="0E266E"/>
                </a:solidFill>
                <a:latin typeface="Franklin Gothic Demi" panose="020B0703020102020204" pitchFamily="34" charset="0"/>
                <a:ea typeface="Calibri" panose="020F0502020204030204" pitchFamily="34" charset="0"/>
              </a:rPr>
              <a:t> </a:t>
            </a:r>
          </a:p>
          <a:p>
            <a:pPr marL="67945" marR="24130" algn="just">
              <a:lnSpc>
                <a:spcPct val="101000"/>
              </a:lnSpc>
              <a:spcBef>
                <a:spcPts val="0"/>
              </a:spcBef>
              <a:spcAft>
                <a:spcPts val="0"/>
              </a:spcAft>
            </a:pPr>
            <a:r>
              <a:rPr lang="en-US" sz="1400" spc="10" dirty="0">
                <a:solidFill>
                  <a:srgbClr val="0E266E"/>
                </a:solidFill>
                <a:latin typeface="Franklin Gothic Demi" panose="020B0703020102020204" pitchFamily="34" charset="0"/>
                <a:ea typeface="Calibri" panose="020F0502020204030204" pitchFamily="34" charset="0"/>
              </a:rPr>
              <a:t>For </a:t>
            </a:r>
            <a:r>
              <a:rPr lang="en-US" sz="1400" spc="20" dirty="0">
                <a:solidFill>
                  <a:srgbClr val="0E266E"/>
                </a:solidFill>
                <a:latin typeface="Franklin Gothic Demi" panose="020B0703020102020204" pitchFamily="34" charset="0"/>
                <a:ea typeface="Calibri" panose="020F0502020204030204" pitchFamily="34" charset="0"/>
              </a:rPr>
              <a:t>manufacturers </a:t>
            </a:r>
            <a:r>
              <a:rPr lang="en-US" sz="1400" spc="10" dirty="0">
                <a:solidFill>
                  <a:srgbClr val="0E266E"/>
                </a:solidFill>
                <a:latin typeface="Franklin Gothic Demi" panose="020B0703020102020204" pitchFamily="34" charset="0"/>
                <a:ea typeface="Calibri" panose="020F0502020204030204" pitchFamily="34" charset="0"/>
              </a:rPr>
              <a:t>and </a:t>
            </a:r>
            <a:r>
              <a:rPr lang="en-US" sz="1400" spc="15" dirty="0">
                <a:solidFill>
                  <a:srgbClr val="0E266E"/>
                </a:solidFill>
                <a:latin typeface="Franklin Gothic Demi" panose="020B0703020102020204" pitchFamily="34" charset="0"/>
                <a:ea typeface="Calibri" panose="020F0502020204030204" pitchFamily="34" charset="0"/>
              </a:rPr>
              <a:t>industrial </a:t>
            </a:r>
            <a:r>
              <a:rPr lang="en-US" sz="1400" spc="20" dirty="0">
                <a:solidFill>
                  <a:srgbClr val="0E266E"/>
                </a:solidFill>
                <a:latin typeface="Franklin Gothic Demi" panose="020B0703020102020204" pitchFamily="34" charset="0"/>
                <a:ea typeface="Calibri" panose="020F0502020204030204" pitchFamily="34" charset="0"/>
              </a:rPr>
              <a:t>processors </a:t>
            </a:r>
            <a:r>
              <a:rPr lang="en-US" sz="1400" spc="15" dirty="0">
                <a:solidFill>
                  <a:srgbClr val="0E266E"/>
                </a:solidFill>
                <a:latin typeface="Franklin Gothic Demi" panose="020B0703020102020204" pitchFamily="34" charset="0"/>
                <a:ea typeface="Calibri" panose="020F0502020204030204" pitchFamily="34" charset="0"/>
              </a:rPr>
              <a:t>that begin </a:t>
            </a:r>
            <a:r>
              <a:rPr lang="en-US" sz="1400" spc="10" dirty="0">
                <a:solidFill>
                  <a:srgbClr val="0E266E"/>
                </a:solidFill>
                <a:latin typeface="Franklin Gothic Demi" panose="020B0703020102020204" pitchFamily="34" charset="0"/>
                <a:ea typeface="Calibri" panose="020F0502020204030204" pitchFamily="34" charset="0"/>
              </a:rPr>
              <a:t>tolling and </a:t>
            </a:r>
            <a:r>
              <a:rPr lang="en-US" sz="1400" spc="15" dirty="0">
                <a:solidFill>
                  <a:srgbClr val="0E266E"/>
                </a:solidFill>
                <a:latin typeface="Franklin Gothic Demi" panose="020B0703020102020204" pitchFamily="34" charset="0"/>
                <a:ea typeface="Calibri" panose="020F0502020204030204" pitchFamily="34" charset="0"/>
              </a:rPr>
              <a:t>seek </a:t>
            </a:r>
            <a:r>
              <a:rPr lang="en-US" sz="1400" dirty="0">
                <a:solidFill>
                  <a:srgbClr val="0E266E"/>
                </a:solidFill>
                <a:latin typeface="Franklin Gothic Demi" panose="020B0703020102020204" pitchFamily="34" charset="0"/>
                <a:ea typeface="Calibri" panose="020F0502020204030204" pitchFamily="34" charset="0"/>
              </a:rPr>
              <a:t>to </a:t>
            </a:r>
            <a:r>
              <a:rPr lang="en-US" sz="1400" spc="15" dirty="0">
                <a:solidFill>
                  <a:srgbClr val="0E266E"/>
                </a:solidFill>
                <a:latin typeface="Franklin Gothic Demi" panose="020B0703020102020204" pitchFamily="34" charset="0"/>
                <a:ea typeface="Calibri" panose="020F0502020204030204" pitchFamily="34" charset="0"/>
              </a:rPr>
              <a:t>qualify </a:t>
            </a:r>
            <a:r>
              <a:rPr lang="en-US" sz="1400" spc="10" dirty="0">
                <a:solidFill>
                  <a:srgbClr val="0E266E"/>
                </a:solidFill>
                <a:latin typeface="Franklin Gothic Demi" panose="020B0703020102020204" pitchFamily="34" charset="0"/>
                <a:ea typeface="Calibri" panose="020F0502020204030204" pitchFamily="34" charset="0"/>
              </a:rPr>
              <a:t>for the </a:t>
            </a:r>
            <a:r>
              <a:rPr lang="en-US" sz="1400" spc="15" dirty="0">
                <a:solidFill>
                  <a:srgbClr val="0E266E"/>
                </a:solidFill>
                <a:latin typeface="Franklin Gothic Demi" panose="020B0703020102020204" pitchFamily="34" charset="0"/>
                <a:ea typeface="Calibri" panose="020F0502020204030204" pitchFamily="34" charset="0"/>
              </a:rPr>
              <a:t>partial energy exemption </a:t>
            </a:r>
            <a:r>
              <a:rPr lang="en-US" sz="1400" spc="10" dirty="0">
                <a:solidFill>
                  <a:srgbClr val="0E266E"/>
                </a:solidFill>
                <a:latin typeface="Franklin Gothic Demi" panose="020B0703020102020204" pitchFamily="34" charset="0"/>
                <a:ea typeface="Calibri" panose="020F0502020204030204" pitchFamily="34" charset="0"/>
              </a:rPr>
              <a:t>for </a:t>
            </a:r>
            <a:r>
              <a:rPr lang="en-US" sz="1400" spc="15" dirty="0">
                <a:solidFill>
                  <a:srgbClr val="0E266E"/>
                </a:solidFill>
                <a:latin typeface="Franklin Gothic Demi" panose="020B0703020102020204" pitchFamily="34" charset="0"/>
                <a:ea typeface="Calibri" panose="020F0502020204030204" pitchFamily="34" charset="0"/>
              </a:rPr>
              <a:t>periods </a:t>
            </a:r>
            <a:r>
              <a:rPr lang="en-US" sz="1400" dirty="0">
                <a:solidFill>
                  <a:srgbClr val="0E266E"/>
                </a:solidFill>
                <a:latin typeface="Franklin Gothic Demi" panose="020B0703020102020204" pitchFamily="34" charset="0"/>
                <a:ea typeface="Calibri" panose="020F0502020204030204" pitchFamily="34" charset="0"/>
              </a:rPr>
              <a:t>on or </a:t>
            </a:r>
            <a:r>
              <a:rPr lang="en-US" sz="1400" spc="20" dirty="0">
                <a:solidFill>
                  <a:srgbClr val="0E266E"/>
                </a:solidFill>
                <a:latin typeface="Franklin Gothic Demi" panose="020B0703020102020204" pitchFamily="34" charset="0"/>
                <a:ea typeface="Calibri" panose="020F0502020204030204" pitchFamily="34" charset="0"/>
              </a:rPr>
              <a:t>after </a:t>
            </a:r>
            <a:r>
              <a:rPr lang="en-US" sz="1400" spc="10" dirty="0">
                <a:solidFill>
                  <a:srgbClr val="0E266E"/>
                </a:solidFill>
                <a:latin typeface="Franklin Gothic Demi" panose="020B0703020102020204" pitchFamily="34" charset="0"/>
                <a:ea typeface="Calibri" panose="020F0502020204030204" pitchFamily="34" charset="0"/>
              </a:rPr>
              <a:t>July </a:t>
            </a:r>
            <a:r>
              <a:rPr lang="en-US" sz="1400" dirty="0">
                <a:solidFill>
                  <a:srgbClr val="0E266E"/>
                </a:solidFill>
                <a:latin typeface="Franklin Gothic Demi" panose="020B0703020102020204" pitchFamily="34" charset="0"/>
                <a:ea typeface="Calibri" panose="020F0502020204030204" pitchFamily="34" charset="0"/>
              </a:rPr>
              <a:t>1, 2018, HB </a:t>
            </a:r>
            <a:r>
              <a:rPr lang="en-US" sz="1400" spc="20" dirty="0">
                <a:solidFill>
                  <a:srgbClr val="0E266E"/>
                </a:solidFill>
                <a:latin typeface="Franklin Gothic Demi" panose="020B0703020102020204" pitchFamily="34" charset="0"/>
                <a:ea typeface="Calibri" panose="020F0502020204030204" pitchFamily="34" charset="0"/>
              </a:rPr>
              <a:t>354 establishes </a:t>
            </a:r>
            <a:r>
              <a:rPr lang="en-US" sz="1400" spc="15" dirty="0">
                <a:solidFill>
                  <a:srgbClr val="0E266E"/>
                </a:solidFill>
                <a:latin typeface="Franklin Gothic Demi" panose="020B0703020102020204" pitchFamily="34" charset="0"/>
                <a:ea typeface="Calibri" panose="020F0502020204030204" pitchFamily="34" charset="0"/>
              </a:rPr>
              <a:t>specific criteria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20" dirty="0">
                <a:solidFill>
                  <a:srgbClr val="0E266E"/>
                </a:solidFill>
                <a:latin typeface="Franklin Gothic Demi" panose="020B0703020102020204" pitchFamily="34" charset="0"/>
                <a:ea typeface="Calibri" panose="020F0502020204030204" pitchFamily="34" charset="0"/>
              </a:rPr>
              <a:t>Department </a:t>
            </a:r>
            <a:r>
              <a:rPr lang="en-US" sz="1400" spc="10" dirty="0">
                <a:solidFill>
                  <a:srgbClr val="0E266E"/>
                </a:solidFill>
                <a:latin typeface="Franklin Gothic Demi" panose="020B0703020102020204" pitchFamily="34" charset="0"/>
                <a:ea typeface="Calibri" panose="020F0502020204030204" pitchFamily="34" charset="0"/>
              </a:rPr>
              <a:t>will </a:t>
            </a:r>
            <a:r>
              <a:rPr lang="en-US" sz="1400" spc="15" dirty="0">
                <a:solidFill>
                  <a:srgbClr val="0E266E"/>
                </a:solidFill>
                <a:latin typeface="Franklin Gothic Demi" panose="020B0703020102020204" pitchFamily="34" charset="0"/>
                <a:ea typeface="Calibri" panose="020F0502020204030204" pitchFamily="34" charset="0"/>
              </a:rPr>
              <a:t>use </a:t>
            </a:r>
            <a:r>
              <a:rPr lang="en-US" sz="1400" dirty="0">
                <a:solidFill>
                  <a:srgbClr val="0E266E"/>
                </a:solidFill>
                <a:latin typeface="Franklin Gothic Demi" panose="020B0703020102020204" pitchFamily="34" charset="0"/>
                <a:ea typeface="Calibri" panose="020F0502020204030204" pitchFamily="34" charset="0"/>
              </a:rPr>
              <a:t>to </a:t>
            </a:r>
            <a:r>
              <a:rPr lang="en-US" sz="1400" spc="15" dirty="0">
                <a:solidFill>
                  <a:srgbClr val="0E266E"/>
                </a:solidFill>
                <a:latin typeface="Franklin Gothic Demi" panose="020B0703020102020204" pitchFamily="34" charset="0"/>
                <a:ea typeface="Calibri" panose="020F0502020204030204" pitchFamily="34" charset="0"/>
              </a:rPr>
              <a:t>determine whether </a:t>
            </a:r>
            <a:r>
              <a:rPr lang="en-US" sz="1400" dirty="0">
                <a:solidFill>
                  <a:srgbClr val="0E266E"/>
                </a:solidFill>
                <a:latin typeface="Franklin Gothic Demi" panose="020B0703020102020204" pitchFamily="34" charset="0"/>
                <a:ea typeface="Calibri" panose="020F0502020204030204" pitchFamily="34" charset="0"/>
              </a:rPr>
              <a:t>an </a:t>
            </a:r>
            <a:r>
              <a:rPr lang="en-US" sz="1400" spc="15" dirty="0">
                <a:solidFill>
                  <a:srgbClr val="0E266E"/>
                </a:solidFill>
                <a:latin typeface="Franklin Gothic Demi" panose="020B0703020102020204" pitchFamily="34" charset="0"/>
                <a:ea typeface="Calibri" panose="020F0502020204030204" pitchFamily="34" charset="0"/>
              </a:rPr>
              <a:t>applicant </a:t>
            </a:r>
            <a:r>
              <a:rPr lang="en-US" sz="1400" spc="20" dirty="0">
                <a:solidFill>
                  <a:srgbClr val="0E266E"/>
                </a:solidFill>
                <a:latin typeface="Franklin Gothic Demi" panose="020B0703020102020204" pitchFamily="34" charset="0"/>
                <a:ea typeface="Calibri" panose="020F0502020204030204" pitchFamily="34" charset="0"/>
              </a:rPr>
              <a:t>meets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15" dirty="0">
                <a:solidFill>
                  <a:srgbClr val="0E266E"/>
                </a:solidFill>
                <a:latin typeface="Franklin Gothic Demi" panose="020B0703020102020204" pitchFamily="34" charset="0"/>
                <a:ea typeface="Calibri" panose="020F0502020204030204" pitchFamily="34" charset="0"/>
              </a:rPr>
              <a:t>required </a:t>
            </a:r>
            <a:r>
              <a:rPr lang="en-US" sz="1400" spc="20" dirty="0">
                <a:solidFill>
                  <a:srgbClr val="0E266E"/>
                </a:solidFill>
                <a:latin typeface="Franklin Gothic Demi" panose="020B0703020102020204" pitchFamily="34" charset="0"/>
                <a:ea typeface="Calibri" panose="020F0502020204030204" pitchFamily="34" charset="0"/>
              </a:rPr>
              <a:t>cost </a:t>
            </a:r>
            <a:r>
              <a:rPr lang="en-US" sz="1400" dirty="0">
                <a:solidFill>
                  <a:srgbClr val="0E266E"/>
                </a:solidFill>
                <a:latin typeface="Franklin Gothic Demi" panose="020B0703020102020204" pitchFamily="34" charset="0"/>
                <a:ea typeface="Calibri" panose="020F0502020204030204" pitchFamily="34" charset="0"/>
              </a:rPr>
              <a:t>of </a:t>
            </a:r>
            <a:r>
              <a:rPr lang="en-US" sz="1400" spc="15" dirty="0">
                <a:solidFill>
                  <a:srgbClr val="0E266E"/>
                </a:solidFill>
                <a:latin typeface="Franklin Gothic Demi" panose="020B0703020102020204" pitchFamily="34" charset="0"/>
                <a:ea typeface="Calibri" panose="020F0502020204030204" pitchFamily="34" charset="0"/>
              </a:rPr>
              <a:t>production thresholds. </a:t>
            </a:r>
            <a:r>
              <a:rPr lang="en-US" sz="1400" spc="10" dirty="0">
                <a:solidFill>
                  <a:srgbClr val="0E266E"/>
                </a:solidFill>
                <a:latin typeface="Franklin Gothic Demi" panose="020B0703020102020204" pitchFamily="34" charset="0"/>
                <a:ea typeface="Calibri" panose="020F0502020204030204" pitchFamily="34" charset="0"/>
              </a:rPr>
              <a:t>For the </a:t>
            </a:r>
            <a:r>
              <a:rPr lang="en-US" sz="1400" spc="20" dirty="0">
                <a:solidFill>
                  <a:srgbClr val="0E266E"/>
                </a:solidFill>
                <a:latin typeface="Franklin Gothic Demi" panose="020B0703020102020204" pitchFamily="34" charset="0"/>
                <a:ea typeface="Calibri" panose="020F0502020204030204" pitchFamily="34" charset="0"/>
              </a:rPr>
              <a:t>Department </a:t>
            </a:r>
            <a:r>
              <a:rPr lang="en-US" sz="1400" dirty="0">
                <a:solidFill>
                  <a:srgbClr val="0E266E"/>
                </a:solidFill>
                <a:latin typeface="Franklin Gothic Demi" panose="020B0703020102020204" pitchFamily="34" charset="0"/>
                <a:ea typeface="Calibri" panose="020F0502020204030204" pitchFamily="34" charset="0"/>
              </a:rPr>
              <a:t>to </a:t>
            </a:r>
            <a:r>
              <a:rPr lang="en-US" sz="1400" spc="15" dirty="0">
                <a:solidFill>
                  <a:srgbClr val="0E266E"/>
                </a:solidFill>
                <a:latin typeface="Franklin Gothic Demi" panose="020B0703020102020204" pitchFamily="34" charset="0"/>
                <a:ea typeface="Calibri" panose="020F0502020204030204" pitchFamily="34" charset="0"/>
              </a:rPr>
              <a:t>consider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15" dirty="0">
                <a:solidFill>
                  <a:srgbClr val="0E266E"/>
                </a:solidFill>
                <a:latin typeface="Franklin Gothic Demi" panose="020B0703020102020204" pitchFamily="34" charset="0"/>
                <a:ea typeface="Calibri" panose="020F0502020204030204" pitchFamily="34" charset="0"/>
              </a:rPr>
              <a:t>impact </a:t>
            </a:r>
            <a:r>
              <a:rPr lang="en-US" sz="1400" dirty="0">
                <a:solidFill>
                  <a:srgbClr val="0E266E"/>
                </a:solidFill>
                <a:latin typeface="Franklin Gothic Demi" panose="020B0703020102020204" pitchFamily="34" charset="0"/>
                <a:ea typeface="Calibri" panose="020F0502020204030204" pitchFamily="34" charset="0"/>
              </a:rPr>
              <a:t>of </a:t>
            </a:r>
            <a:r>
              <a:rPr lang="en-US" sz="1400" spc="10" dirty="0">
                <a:solidFill>
                  <a:srgbClr val="0E266E"/>
                </a:solidFill>
                <a:latin typeface="Franklin Gothic Demi" panose="020B0703020102020204" pitchFamily="34" charset="0"/>
                <a:ea typeface="Calibri" panose="020F0502020204030204" pitchFamily="34" charset="0"/>
              </a:rPr>
              <a:t>tolling </a:t>
            </a:r>
            <a:r>
              <a:rPr lang="en-US" sz="1400" spc="15" dirty="0">
                <a:solidFill>
                  <a:srgbClr val="0E266E"/>
                </a:solidFill>
                <a:latin typeface="Franklin Gothic Demi" panose="020B0703020102020204" pitchFamily="34" charset="0"/>
                <a:ea typeface="Calibri" panose="020F0502020204030204" pitchFamily="34" charset="0"/>
              </a:rPr>
              <a:t>operations </a:t>
            </a:r>
            <a:r>
              <a:rPr lang="en-US" sz="1400" dirty="0">
                <a:solidFill>
                  <a:srgbClr val="0E266E"/>
                </a:solidFill>
                <a:latin typeface="Franklin Gothic Demi" panose="020B0703020102020204" pitchFamily="34" charset="0"/>
                <a:ea typeface="Calibri" panose="020F0502020204030204" pitchFamily="34" charset="0"/>
              </a:rPr>
              <a:t>to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20" dirty="0">
                <a:solidFill>
                  <a:srgbClr val="0E266E"/>
                </a:solidFill>
                <a:latin typeface="Franklin Gothic Demi" panose="020B0703020102020204" pitchFamily="34" charset="0"/>
                <a:ea typeface="Calibri" panose="020F0502020204030204" pitchFamily="34" charset="0"/>
              </a:rPr>
              <a:t>cost </a:t>
            </a:r>
            <a:r>
              <a:rPr lang="en-US" sz="1400" dirty="0">
                <a:solidFill>
                  <a:srgbClr val="0E266E"/>
                </a:solidFill>
                <a:latin typeface="Franklin Gothic Demi" panose="020B0703020102020204" pitchFamily="34" charset="0"/>
                <a:ea typeface="Calibri" panose="020F0502020204030204" pitchFamily="34" charset="0"/>
              </a:rPr>
              <a:t>of </a:t>
            </a:r>
            <a:r>
              <a:rPr lang="en-US" sz="1400" spc="15" dirty="0">
                <a:solidFill>
                  <a:srgbClr val="0E266E"/>
                </a:solidFill>
                <a:latin typeface="Franklin Gothic Demi" panose="020B0703020102020204" pitchFamily="34" charset="0"/>
                <a:ea typeface="Calibri" panose="020F0502020204030204" pitchFamily="34" charset="0"/>
              </a:rPr>
              <a:t>production </a:t>
            </a:r>
            <a:r>
              <a:rPr lang="en-US" sz="1400" spc="10" dirty="0">
                <a:solidFill>
                  <a:srgbClr val="0E266E"/>
                </a:solidFill>
                <a:latin typeface="Franklin Gothic Demi" panose="020B0703020102020204" pitchFamily="34" charset="0"/>
                <a:ea typeface="Calibri" panose="020F0502020204030204" pitchFamily="34" charset="0"/>
              </a:rPr>
              <a:t>at the plant facility, the </a:t>
            </a:r>
            <a:r>
              <a:rPr lang="en-US" sz="1400" spc="15" dirty="0">
                <a:solidFill>
                  <a:srgbClr val="0E266E"/>
                </a:solidFill>
                <a:latin typeface="Franklin Gothic Demi" panose="020B0703020102020204" pitchFamily="34" charset="0"/>
                <a:ea typeface="Calibri" panose="020F0502020204030204" pitchFamily="34" charset="0"/>
              </a:rPr>
              <a:t>applicant </a:t>
            </a:r>
            <a:r>
              <a:rPr lang="en-US" sz="1400" spc="10" dirty="0">
                <a:solidFill>
                  <a:srgbClr val="0E266E"/>
                </a:solidFill>
                <a:latin typeface="Franklin Gothic Demi" panose="020B0703020102020204" pitchFamily="34" charset="0"/>
                <a:ea typeface="Calibri" panose="020F0502020204030204" pitchFamily="34" charset="0"/>
              </a:rPr>
              <a:t>for the </a:t>
            </a:r>
            <a:r>
              <a:rPr lang="en-US" sz="1400" spc="15" dirty="0">
                <a:solidFill>
                  <a:srgbClr val="0E266E"/>
                </a:solidFill>
                <a:latin typeface="Franklin Gothic Demi" panose="020B0703020102020204" pitchFamily="34" charset="0"/>
                <a:ea typeface="Calibri" panose="020F0502020204030204" pitchFamily="34" charset="0"/>
              </a:rPr>
              <a:t>Energy </a:t>
            </a:r>
            <a:r>
              <a:rPr lang="en-US" sz="1400" spc="20" dirty="0">
                <a:solidFill>
                  <a:srgbClr val="0E266E"/>
                </a:solidFill>
                <a:latin typeface="Franklin Gothic Demi" panose="020B0703020102020204" pitchFamily="34" charset="0"/>
                <a:ea typeface="Calibri" panose="020F0502020204030204" pitchFamily="34" charset="0"/>
              </a:rPr>
              <a:t>Direct </a:t>
            </a:r>
            <a:r>
              <a:rPr lang="en-US" sz="1400" dirty="0">
                <a:solidFill>
                  <a:srgbClr val="0E266E"/>
                </a:solidFill>
                <a:latin typeface="Franklin Gothic Demi" panose="020B0703020102020204" pitchFamily="34" charset="0"/>
                <a:ea typeface="Calibri" panose="020F0502020204030204" pitchFamily="34" charset="0"/>
              </a:rPr>
              <a:t>Pay </a:t>
            </a:r>
            <a:r>
              <a:rPr lang="en-US" sz="1400" spc="15" dirty="0">
                <a:solidFill>
                  <a:srgbClr val="0E266E"/>
                </a:solidFill>
                <a:latin typeface="Franklin Gothic Demi" panose="020B0703020102020204" pitchFamily="34" charset="0"/>
                <a:ea typeface="Calibri" panose="020F0502020204030204" pitchFamily="34" charset="0"/>
              </a:rPr>
              <a:t>Authorization</a:t>
            </a:r>
            <a:r>
              <a:rPr lang="en-US" sz="1400" spc="165" dirty="0">
                <a:solidFill>
                  <a:srgbClr val="0E266E"/>
                </a:solidFill>
                <a:latin typeface="Franklin Gothic Demi" panose="020B0703020102020204" pitchFamily="34" charset="0"/>
                <a:ea typeface="Calibri" panose="020F0502020204030204" pitchFamily="34" charset="0"/>
              </a:rPr>
              <a:t> </a:t>
            </a:r>
            <a:r>
              <a:rPr lang="en-US" sz="1400" spc="20" dirty="0">
                <a:solidFill>
                  <a:srgbClr val="0E266E"/>
                </a:solidFill>
                <a:latin typeface="Franklin Gothic Demi" panose="020B0703020102020204" pitchFamily="34" charset="0"/>
                <a:ea typeface="Calibri" panose="020F0502020204030204" pitchFamily="34" charset="0"/>
              </a:rPr>
              <a:t>must:</a:t>
            </a:r>
            <a:endParaRPr lang="en-US" sz="1400" dirty="0">
              <a:solidFill>
                <a:srgbClr val="0E266E"/>
              </a:solidFill>
              <a:latin typeface="Franklin Gothic Demi" panose="020B0703020102020204" pitchFamily="34" charset="0"/>
              <a:ea typeface="Calibri" panose="020F0502020204030204" pitchFamily="34" charset="0"/>
            </a:endParaRPr>
          </a:p>
          <a:p>
            <a:pPr>
              <a:spcBef>
                <a:spcPts val="50"/>
              </a:spcBef>
            </a:pPr>
            <a:r>
              <a:rPr lang="en-US" sz="1400" dirty="0">
                <a:solidFill>
                  <a:srgbClr val="0E266E"/>
                </a:solidFill>
                <a:latin typeface="Franklin Gothic Demi" panose="020B0703020102020204" pitchFamily="34" charset="0"/>
                <a:ea typeface="Calibri" panose="020F0502020204030204" pitchFamily="34" charset="0"/>
              </a:rPr>
              <a:t> </a:t>
            </a:r>
          </a:p>
          <a:p>
            <a:pPr marL="342900" marR="24130" lvl="0" indent="-342900" algn="just">
              <a:lnSpc>
                <a:spcPct val="101000"/>
              </a:lnSpc>
              <a:spcBef>
                <a:spcPts val="0"/>
              </a:spcBef>
              <a:spcAft>
                <a:spcPts val="0"/>
              </a:spcAft>
              <a:buClr>
                <a:srgbClr val="231F20"/>
              </a:buClr>
              <a:buSzPts val="800"/>
              <a:buFont typeface="Calibri" panose="020F0502020204030204" pitchFamily="34" charset="0"/>
              <a:buAutoNum type="arabicPeriod"/>
              <a:tabLst>
                <a:tab pos="297180" algn="l"/>
              </a:tabLst>
            </a:pPr>
            <a:r>
              <a:rPr lang="en-US" sz="1400" spc="10" dirty="0">
                <a:solidFill>
                  <a:srgbClr val="0E266E"/>
                </a:solidFill>
                <a:latin typeface="Franklin Gothic Demi" panose="020B0703020102020204" pitchFamily="34" charset="0"/>
                <a:ea typeface="Calibri" panose="020F0502020204030204" pitchFamily="34" charset="0"/>
              </a:rPr>
              <a:t>Maintain </a:t>
            </a:r>
            <a:r>
              <a:rPr lang="en-US" sz="1400" spc="-15" dirty="0">
                <a:solidFill>
                  <a:srgbClr val="0E266E"/>
                </a:solidFill>
                <a:latin typeface="Franklin Gothic Demi" panose="020B0703020102020204" pitchFamily="34" charset="0"/>
                <a:ea typeface="Calibri" panose="020F0502020204030204" pitchFamily="34" charset="0"/>
              </a:rPr>
              <a:t>a </a:t>
            </a:r>
            <a:r>
              <a:rPr lang="en-US" sz="1400" spc="10" dirty="0">
                <a:solidFill>
                  <a:srgbClr val="0E266E"/>
                </a:solidFill>
                <a:latin typeface="Franklin Gothic Demi" panose="020B0703020102020204" pitchFamily="34" charset="0"/>
                <a:ea typeface="Calibri" panose="020F0502020204030204" pitchFamily="34" charset="0"/>
              </a:rPr>
              <a:t>binding </a:t>
            </a:r>
            <a:r>
              <a:rPr lang="en-US" sz="1400" spc="20" dirty="0">
                <a:solidFill>
                  <a:srgbClr val="0E266E"/>
                </a:solidFill>
                <a:latin typeface="Franklin Gothic Demi" panose="020B0703020102020204" pitchFamily="34" charset="0"/>
                <a:ea typeface="Calibri" panose="020F0502020204030204" pitchFamily="34" charset="0"/>
              </a:rPr>
              <a:t>contract </a:t>
            </a:r>
            <a:r>
              <a:rPr lang="en-US" sz="1400" spc="15" dirty="0">
                <a:solidFill>
                  <a:srgbClr val="0E266E"/>
                </a:solidFill>
                <a:latin typeface="Franklin Gothic Demi" panose="020B0703020102020204" pitchFamily="34" charset="0"/>
                <a:ea typeface="Calibri" panose="020F0502020204030204" pitchFamily="34" charset="0"/>
              </a:rPr>
              <a:t>with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15" dirty="0">
                <a:solidFill>
                  <a:srgbClr val="0E266E"/>
                </a:solidFill>
                <a:latin typeface="Franklin Gothic Demi" panose="020B0703020102020204" pitchFamily="34" charset="0"/>
                <a:ea typeface="Calibri" panose="020F0502020204030204" pitchFamily="34" charset="0"/>
              </a:rPr>
              <a:t>legal </a:t>
            </a:r>
            <a:r>
              <a:rPr lang="en-US" sz="1400" spc="20" dirty="0">
                <a:solidFill>
                  <a:srgbClr val="0E266E"/>
                </a:solidFill>
                <a:latin typeface="Franklin Gothic Demi" panose="020B0703020102020204" pitchFamily="34" charset="0"/>
                <a:ea typeface="Calibri" panose="020F0502020204030204" pitchFamily="34" charset="0"/>
              </a:rPr>
              <a:t>entity  </a:t>
            </a:r>
            <a:r>
              <a:rPr lang="en-US" sz="1400" spc="15" dirty="0">
                <a:solidFill>
                  <a:srgbClr val="0E266E"/>
                </a:solidFill>
                <a:latin typeface="Franklin Gothic Demi" panose="020B0703020102020204" pitchFamily="34" charset="0"/>
                <a:ea typeface="Calibri" panose="020F0502020204030204" pitchFamily="34" charset="0"/>
              </a:rPr>
              <a:t>that  holds  title </a:t>
            </a:r>
            <a:r>
              <a:rPr lang="en-US" sz="1400" spc="-15" dirty="0">
                <a:solidFill>
                  <a:srgbClr val="0E266E"/>
                </a:solidFill>
                <a:latin typeface="Franklin Gothic Demi" panose="020B0703020102020204" pitchFamily="34" charset="0"/>
                <a:ea typeface="Calibri" panose="020F0502020204030204" pitchFamily="34" charset="0"/>
              </a:rPr>
              <a:t>to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15" dirty="0">
                <a:solidFill>
                  <a:srgbClr val="0E266E"/>
                </a:solidFill>
                <a:latin typeface="Franklin Gothic Demi" panose="020B0703020102020204" pitchFamily="34" charset="0"/>
                <a:ea typeface="Calibri" panose="020F0502020204030204" pitchFamily="34" charset="0"/>
              </a:rPr>
              <a:t>material that </a:t>
            </a:r>
            <a:r>
              <a:rPr lang="en-US" sz="1400" spc="20" dirty="0">
                <a:solidFill>
                  <a:srgbClr val="0E266E"/>
                </a:solidFill>
                <a:latin typeface="Franklin Gothic Demi" panose="020B0703020102020204" pitchFamily="34" charset="0"/>
                <a:ea typeface="Calibri" panose="020F0502020204030204" pitchFamily="34" charset="0"/>
              </a:rPr>
              <a:t>becomes part </a:t>
            </a:r>
            <a:r>
              <a:rPr lang="en-US" sz="1400" spc="-15" dirty="0">
                <a:solidFill>
                  <a:srgbClr val="0E266E"/>
                </a:solidFill>
                <a:latin typeface="Franklin Gothic Demi" panose="020B0703020102020204" pitchFamily="34" charset="0"/>
                <a:ea typeface="Calibri" panose="020F0502020204030204" pitchFamily="34" charset="0"/>
              </a:rPr>
              <a:t>of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20" dirty="0">
                <a:solidFill>
                  <a:srgbClr val="0E266E"/>
                </a:solidFill>
                <a:latin typeface="Franklin Gothic Demi" panose="020B0703020102020204" pitchFamily="34" charset="0"/>
                <a:ea typeface="Calibri" panose="020F0502020204030204" pitchFamily="34" charset="0"/>
              </a:rPr>
              <a:t>product </a:t>
            </a:r>
            <a:r>
              <a:rPr lang="en-US" sz="1400" spc="-15" dirty="0">
                <a:solidFill>
                  <a:srgbClr val="0E266E"/>
                </a:solidFill>
                <a:latin typeface="Franklin Gothic Demi" panose="020B0703020102020204" pitchFamily="34" charset="0"/>
                <a:ea typeface="Calibri" panose="020F0502020204030204" pitchFamily="34" charset="0"/>
              </a:rPr>
              <a:t>of </a:t>
            </a:r>
            <a:r>
              <a:rPr lang="en-US" sz="1400" spc="10" dirty="0">
                <a:solidFill>
                  <a:srgbClr val="0E266E"/>
                </a:solidFill>
                <a:latin typeface="Franklin Gothic Demi" panose="020B0703020102020204" pitchFamily="34" charset="0"/>
                <a:ea typeface="Calibri" panose="020F0502020204030204" pitchFamily="34" charset="0"/>
              </a:rPr>
              <a:t>the </a:t>
            </a:r>
            <a:r>
              <a:rPr lang="en-US" sz="1400" spc="15" dirty="0">
                <a:solidFill>
                  <a:srgbClr val="0E266E"/>
                </a:solidFill>
                <a:latin typeface="Franklin Gothic Demi" panose="020B0703020102020204" pitchFamily="34" charset="0"/>
                <a:ea typeface="Calibri" panose="020F0502020204030204" pitchFamily="34" charset="0"/>
              </a:rPr>
              <a:t>manufacturing </a:t>
            </a:r>
            <a:r>
              <a:rPr lang="en-US" sz="1400" spc="-15" dirty="0">
                <a:solidFill>
                  <a:srgbClr val="0E266E"/>
                </a:solidFill>
                <a:latin typeface="Franklin Gothic Demi" panose="020B0703020102020204" pitchFamily="34" charset="0"/>
                <a:ea typeface="Calibri" panose="020F0502020204030204" pitchFamily="34" charset="0"/>
              </a:rPr>
              <a:t>or </a:t>
            </a:r>
            <a:r>
              <a:rPr lang="en-US" sz="1400" spc="15" dirty="0">
                <a:solidFill>
                  <a:srgbClr val="0E266E"/>
                </a:solidFill>
                <a:latin typeface="Franklin Gothic Demi" panose="020B0703020102020204" pitchFamily="34" charset="0"/>
                <a:ea typeface="Calibri" panose="020F0502020204030204" pitchFamily="34" charset="0"/>
              </a:rPr>
              <a:t>industrial </a:t>
            </a:r>
            <a:r>
              <a:rPr lang="en-US" sz="1400" spc="20" dirty="0">
                <a:solidFill>
                  <a:srgbClr val="0E266E"/>
                </a:solidFill>
                <a:latin typeface="Franklin Gothic Demi" panose="020B0703020102020204" pitchFamily="34" charset="0"/>
                <a:ea typeface="Calibri" panose="020F0502020204030204" pitchFamily="34" charset="0"/>
              </a:rPr>
              <a:t>processing</a:t>
            </a:r>
            <a:r>
              <a:rPr lang="en-US" sz="1400" spc="120" dirty="0">
                <a:solidFill>
                  <a:srgbClr val="0E266E"/>
                </a:solidFill>
                <a:latin typeface="Franklin Gothic Demi" panose="020B0703020102020204" pitchFamily="34" charset="0"/>
                <a:ea typeface="Calibri" panose="020F0502020204030204" pitchFamily="34" charset="0"/>
              </a:rPr>
              <a:t> </a:t>
            </a:r>
            <a:r>
              <a:rPr lang="en-US" sz="1400" spc="20" dirty="0">
                <a:solidFill>
                  <a:srgbClr val="0E266E"/>
                </a:solidFill>
                <a:latin typeface="Franklin Gothic Demi" panose="020B0703020102020204" pitchFamily="34" charset="0"/>
                <a:ea typeface="Calibri" panose="020F0502020204030204" pitchFamily="34" charset="0"/>
              </a:rPr>
              <a:t>activity;</a:t>
            </a:r>
            <a:endParaRPr lang="en-US" sz="1400" spc="-15" dirty="0">
              <a:solidFill>
                <a:srgbClr val="0E266E"/>
              </a:solidFill>
              <a:latin typeface="Franklin Gothic Demi" panose="020B0703020102020204" pitchFamily="34" charset="0"/>
              <a:ea typeface="Calibri" panose="020F0502020204030204" pitchFamily="34" charset="0"/>
            </a:endParaRPr>
          </a:p>
          <a:p>
            <a:pPr marL="342900" marR="24130" lvl="0" indent="-342900" algn="just">
              <a:lnSpc>
                <a:spcPct val="101000"/>
              </a:lnSpc>
              <a:spcBef>
                <a:spcPts val="370"/>
              </a:spcBef>
              <a:spcAft>
                <a:spcPts val="0"/>
              </a:spcAft>
              <a:buClr>
                <a:srgbClr val="231F20"/>
              </a:buClr>
              <a:buSzPts val="800"/>
              <a:buFont typeface="Calibri" panose="020F0502020204030204" pitchFamily="34" charset="0"/>
              <a:buAutoNum type="arabicPeriod"/>
              <a:tabLst>
                <a:tab pos="297180" algn="l"/>
              </a:tabLst>
            </a:pPr>
            <a:r>
              <a:rPr lang="en-US" sz="1400" spc="10" dirty="0">
                <a:solidFill>
                  <a:srgbClr val="0E266E"/>
                </a:solidFill>
                <a:latin typeface="Franklin Gothic Demi" panose="020B0703020102020204" pitchFamily="34" charset="0"/>
                <a:ea typeface="Calibri" panose="020F0502020204030204" pitchFamily="34" charset="0"/>
              </a:rPr>
              <a:t>Maintain </a:t>
            </a:r>
            <a:r>
              <a:rPr lang="en-US" sz="1400" spc="15" dirty="0">
                <a:solidFill>
                  <a:srgbClr val="0E266E"/>
                </a:solidFill>
                <a:latin typeface="Franklin Gothic Demi" panose="020B0703020102020204" pitchFamily="34" charset="0"/>
                <a:ea typeface="Calibri" panose="020F0502020204030204" pitchFamily="34" charset="0"/>
              </a:rPr>
              <a:t>accounting </a:t>
            </a:r>
            <a:r>
              <a:rPr lang="en-US" sz="1400" spc="20" dirty="0">
                <a:solidFill>
                  <a:srgbClr val="0E266E"/>
                </a:solidFill>
                <a:latin typeface="Franklin Gothic Demi" panose="020B0703020102020204" pitchFamily="34" charset="0"/>
                <a:ea typeface="Calibri" panose="020F0502020204030204" pitchFamily="34" charset="0"/>
              </a:rPr>
              <a:t>records </a:t>
            </a:r>
            <a:r>
              <a:rPr lang="en-US" sz="1400" spc="-15" dirty="0">
                <a:solidFill>
                  <a:srgbClr val="0E266E"/>
                </a:solidFill>
                <a:latin typeface="Franklin Gothic Demi" panose="020B0703020102020204" pitchFamily="34" charset="0"/>
                <a:ea typeface="Calibri" panose="020F0502020204030204" pitchFamily="34" charset="0"/>
              </a:rPr>
              <a:t>of </a:t>
            </a:r>
            <a:r>
              <a:rPr lang="en-US" sz="1400" spc="15" dirty="0">
                <a:solidFill>
                  <a:srgbClr val="0E266E"/>
                </a:solidFill>
                <a:latin typeface="Franklin Gothic Demi" panose="020B0703020102020204" pitchFamily="34" charset="0"/>
                <a:ea typeface="Calibri" panose="020F0502020204030204" pitchFamily="34" charset="0"/>
              </a:rPr>
              <a:t>expenses incurred </a:t>
            </a:r>
            <a:r>
              <a:rPr lang="en-US" sz="1400" spc="10" dirty="0">
                <a:solidFill>
                  <a:srgbClr val="0E266E"/>
                </a:solidFill>
                <a:latin typeface="Franklin Gothic Demi" panose="020B0703020102020204" pitchFamily="34" charset="0"/>
                <a:ea typeface="Calibri" panose="020F0502020204030204" pitchFamily="34" charset="0"/>
              </a:rPr>
              <a:t>fulfilling this </a:t>
            </a:r>
            <a:r>
              <a:rPr lang="en-US" sz="1400" spc="20" dirty="0">
                <a:solidFill>
                  <a:srgbClr val="0E266E"/>
                </a:solidFill>
                <a:latin typeface="Franklin Gothic Demi" panose="020B0703020102020204" pitchFamily="34" charset="0"/>
                <a:ea typeface="Calibri" panose="020F0502020204030204" pitchFamily="34" charset="0"/>
              </a:rPr>
              <a:t>contract;</a:t>
            </a:r>
            <a:endParaRPr lang="en-US" sz="1400" spc="-15" dirty="0">
              <a:solidFill>
                <a:srgbClr val="0E266E"/>
              </a:solidFill>
              <a:latin typeface="Franklin Gothic Demi" panose="020B0703020102020204" pitchFamily="34" charset="0"/>
              <a:ea typeface="Calibri" panose="020F0502020204030204" pitchFamily="34" charset="0"/>
            </a:endParaRPr>
          </a:p>
          <a:p>
            <a:pPr marL="342900" marR="24130" lvl="0" indent="-342900" algn="just">
              <a:lnSpc>
                <a:spcPct val="101000"/>
              </a:lnSpc>
              <a:spcBef>
                <a:spcPts val="370"/>
              </a:spcBef>
              <a:spcAft>
                <a:spcPts val="0"/>
              </a:spcAft>
              <a:buClr>
                <a:srgbClr val="231F20"/>
              </a:buClr>
              <a:buSzPts val="800"/>
              <a:buFont typeface="Calibri" panose="020F0502020204030204" pitchFamily="34" charset="0"/>
              <a:buAutoNum type="arabicPeriod"/>
              <a:tabLst>
                <a:tab pos="297180" algn="l"/>
              </a:tabLst>
            </a:pPr>
            <a:r>
              <a:rPr lang="en-US" sz="1400" spc="10" dirty="0">
                <a:solidFill>
                  <a:srgbClr val="0E266E"/>
                </a:solidFill>
                <a:latin typeface="Franklin Gothic Demi" panose="020B0703020102020204" pitchFamily="34" charset="0"/>
                <a:ea typeface="Calibri" panose="020F0502020204030204" pitchFamily="34" charset="0"/>
              </a:rPr>
              <a:t>Maintain </a:t>
            </a:r>
            <a:r>
              <a:rPr lang="en-US" sz="1400" spc="20" dirty="0">
                <a:solidFill>
                  <a:srgbClr val="0E266E"/>
                </a:solidFill>
                <a:latin typeface="Franklin Gothic Demi" panose="020B0703020102020204" pitchFamily="34" charset="0"/>
                <a:ea typeface="Calibri" panose="020F0502020204030204" pitchFamily="34" charset="0"/>
              </a:rPr>
              <a:t>records </a:t>
            </a:r>
            <a:r>
              <a:rPr lang="en-US" sz="1400" spc="15" dirty="0">
                <a:solidFill>
                  <a:srgbClr val="0E266E"/>
                </a:solidFill>
                <a:latin typeface="Franklin Gothic Demi" panose="020B0703020102020204" pitchFamily="34" charset="0"/>
                <a:ea typeface="Calibri" panose="020F0502020204030204" pitchFamily="34" charset="0"/>
              </a:rPr>
              <a:t>that demonstrate its independent operation </a:t>
            </a:r>
            <a:r>
              <a:rPr lang="en-US" sz="1400" spc="-15" dirty="0">
                <a:solidFill>
                  <a:srgbClr val="0E266E"/>
                </a:solidFill>
                <a:latin typeface="Franklin Gothic Demi" panose="020B0703020102020204" pitchFamily="34" charset="0"/>
                <a:ea typeface="Calibri" panose="020F0502020204030204" pitchFamily="34" charset="0"/>
              </a:rPr>
              <a:t>in </a:t>
            </a:r>
            <a:r>
              <a:rPr lang="en-US" sz="1400" spc="20" dirty="0">
                <a:solidFill>
                  <a:srgbClr val="0E266E"/>
                </a:solidFill>
                <a:latin typeface="Franklin Gothic Demi" panose="020B0703020102020204" pitchFamily="34" charset="0"/>
                <a:ea typeface="Calibri" panose="020F0502020204030204" pitchFamily="34" charset="0"/>
              </a:rPr>
              <a:t>performance </a:t>
            </a:r>
            <a:r>
              <a:rPr lang="en-US" sz="1400" spc="-15" dirty="0">
                <a:solidFill>
                  <a:srgbClr val="0E266E"/>
                </a:solidFill>
                <a:latin typeface="Franklin Gothic Demi" panose="020B0703020102020204" pitchFamily="34" charset="0"/>
                <a:ea typeface="Calibri" panose="020F0502020204030204" pitchFamily="34" charset="0"/>
              </a:rPr>
              <a:t>of </a:t>
            </a:r>
            <a:r>
              <a:rPr lang="en-US" sz="1400" spc="15" dirty="0">
                <a:solidFill>
                  <a:srgbClr val="0E266E"/>
                </a:solidFill>
                <a:latin typeface="Franklin Gothic Demi" panose="020B0703020102020204" pitchFamily="34" charset="0"/>
                <a:ea typeface="Calibri" panose="020F0502020204030204" pitchFamily="34" charset="0"/>
              </a:rPr>
              <a:t>its </a:t>
            </a:r>
            <a:r>
              <a:rPr lang="en-US" sz="1400" spc="10" dirty="0">
                <a:solidFill>
                  <a:srgbClr val="0E266E"/>
                </a:solidFill>
                <a:latin typeface="Franklin Gothic Demi" panose="020B0703020102020204" pitchFamily="34" charset="0"/>
                <a:ea typeface="Calibri" panose="020F0502020204030204" pitchFamily="34" charset="0"/>
              </a:rPr>
              <a:t>tolling</a:t>
            </a:r>
            <a:r>
              <a:rPr lang="en-US" sz="1400" spc="80" dirty="0">
                <a:solidFill>
                  <a:srgbClr val="0E266E"/>
                </a:solidFill>
                <a:latin typeface="Franklin Gothic Demi" panose="020B0703020102020204" pitchFamily="34" charset="0"/>
                <a:ea typeface="Calibri" panose="020F0502020204030204" pitchFamily="34" charset="0"/>
              </a:rPr>
              <a:t> </a:t>
            </a:r>
            <a:r>
              <a:rPr lang="en-US" sz="1400" spc="20" dirty="0">
                <a:solidFill>
                  <a:srgbClr val="0E266E"/>
                </a:solidFill>
                <a:latin typeface="Franklin Gothic Demi" panose="020B0703020102020204" pitchFamily="34" charset="0"/>
                <a:ea typeface="Calibri" panose="020F0502020204030204" pitchFamily="34" charset="0"/>
              </a:rPr>
              <a:t>operations</a:t>
            </a:r>
            <a:r>
              <a:rPr lang="en-US" sz="1400" spc="20" dirty="0" smtClean="0">
                <a:solidFill>
                  <a:srgbClr val="0E266E"/>
                </a:solidFill>
                <a:latin typeface="Franklin Gothic Demi" panose="020B0703020102020204" pitchFamily="34" charset="0"/>
                <a:ea typeface="Calibri" panose="020F0502020204030204" pitchFamily="34" charset="0"/>
              </a:rPr>
              <a:t>;</a:t>
            </a:r>
          </a:p>
          <a:p>
            <a:pPr marL="342900" marR="24130" indent="-342900" algn="just">
              <a:lnSpc>
                <a:spcPct val="101000"/>
              </a:lnSpc>
              <a:spcBef>
                <a:spcPts val="370"/>
              </a:spcBef>
              <a:buClr>
                <a:srgbClr val="231F20"/>
              </a:buClr>
              <a:buSzPts val="800"/>
              <a:buFont typeface="Calibri" panose="020F0502020204030204" pitchFamily="34" charset="0"/>
              <a:buAutoNum type="arabicPeriod"/>
              <a:tabLst>
                <a:tab pos="297180" algn="l"/>
              </a:tabLst>
            </a:pPr>
            <a:r>
              <a:rPr lang="en-US" sz="1400" spc="-15" dirty="0" smtClean="0">
                <a:solidFill>
                  <a:srgbClr val="0E266E"/>
                </a:solidFill>
                <a:latin typeface="Franklin Gothic Demi" panose="020B0703020102020204" pitchFamily="34" charset="0"/>
                <a:ea typeface="Calibri" panose="020F0502020204030204" pitchFamily="34" charset="0"/>
              </a:rPr>
              <a:t>Demonstrate </a:t>
            </a:r>
            <a:r>
              <a:rPr lang="en-US" sz="1400" spc="-15" dirty="0">
                <a:solidFill>
                  <a:srgbClr val="0E266E"/>
                </a:solidFill>
                <a:latin typeface="Franklin Gothic Demi" panose="020B0703020102020204" pitchFamily="34" charset="0"/>
                <a:ea typeface="Calibri" panose="020F0502020204030204" pitchFamily="34" charset="0"/>
              </a:rPr>
              <a:t>one or more substantial business purposes for the tolling operation other than the lowering of its sales tax liability on energy purchases; and,</a:t>
            </a:r>
          </a:p>
          <a:p>
            <a:pPr marL="342900" marR="24130" indent="-342900" algn="just">
              <a:lnSpc>
                <a:spcPct val="101000"/>
              </a:lnSpc>
              <a:spcBef>
                <a:spcPts val="370"/>
              </a:spcBef>
              <a:buClr>
                <a:srgbClr val="231F20"/>
              </a:buClr>
              <a:buSzPts val="800"/>
              <a:buFont typeface="Calibri" panose="020F0502020204030204" pitchFamily="34" charset="0"/>
              <a:buAutoNum type="arabicPeriod"/>
              <a:tabLst>
                <a:tab pos="297180" algn="l"/>
              </a:tabLst>
            </a:pPr>
            <a:r>
              <a:rPr lang="en-US" sz="1400" spc="-15" dirty="0" smtClean="0">
                <a:solidFill>
                  <a:srgbClr val="0E266E"/>
                </a:solidFill>
                <a:latin typeface="Franklin Gothic Demi" panose="020B0703020102020204" pitchFamily="34" charset="0"/>
                <a:ea typeface="Calibri" panose="020F0502020204030204" pitchFamily="34" charset="0"/>
              </a:rPr>
              <a:t>Provide </a:t>
            </a:r>
            <a:r>
              <a:rPr lang="en-US" sz="1400" spc="-15" dirty="0">
                <a:solidFill>
                  <a:srgbClr val="0E266E"/>
                </a:solidFill>
                <a:latin typeface="Franklin Gothic Demi" panose="020B0703020102020204" pitchFamily="34" charset="0"/>
                <a:ea typeface="Calibri" panose="020F0502020204030204" pitchFamily="34" charset="0"/>
              </a:rPr>
              <a:t>documentation the Department deems necessary to substantiate requirements 1 through 4 along with an explanation of how the tolling operation relates to other operations within the plant facility.</a:t>
            </a:r>
          </a:p>
          <a:p>
            <a:pPr marL="342900" marR="24130" lvl="0" indent="-342900" algn="just">
              <a:lnSpc>
                <a:spcPct val="101000"/>
              </a:lnSpc>
              <a:spcBef>
                <a:spcPts val="370"/>
              </a:spcBef>
              <a:spcAft>
                <a:spcPts val="0"/>
              </a:spcAft>
              <a:buClr>
                <a:srgbClr val="231F20"/>
              </a:buClr>
              <a:buSzPts val="800"/>
              <a:buFont typeface="Calibri" panose="020F0502020204030204" pitchFamily="34" charset="0"/>
              <a:buAutoNum type="arabicPeriod"/>
              <a:tabLst>
                <a:tab pos="297180" algn="l"/>
              </a:tabLst>
            </a:pPr>
            <a:endParaRPr lang="en-US" sz="1200" spc="-15" dirty="0">
              <a:solidFill>
                <a:srgbClr val="0E266E"/>
              </a:solidFill>
              <a:effectLst/>
              <a:latin typeface="Franklin Gothic Demi" panose="020B0703020102020204" pitchFamily="34" charset="0"/>
              <a:ea typeface="Calibri" panose="020F0502020204030204" pitchFamily="34" charset="0"/>
            </a:endParaRPr>
          </a:p>
        </p:txBody>
      </p:sp>
    </p:spTree>
    <p:extLst>
      <p:ext uri="{BB962C8B-B14F-4D97-AF65-F5344CB8AC3E}">
        <p14:creationId xmlns:p14="http://schemas.microsoft.com/office/powerpoint/2010/main" val="895860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Video Streaming Service Providers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4" name="Rectangle 3"/>
          <p:cNvSpPr/>
          <p:nvPr/>
        </p:nvSpPr>
        <p:spPr>
          <a:xfrm>
            <a:off x="866272" y="1617328"/>
            <a:ext cx="10499934" cy="3978525"/>
          </a:xfrm>
          <a:prstGeom prst="rect">
            <a:avLst/>
          </a:prstGeom>
        </p:spPr>
        <p:txBody>
          <a:bodyPr wrap="square">
            <a:spAutoFit/>
          </a:bodyPr>
          <a:lstStyle/>
          <a:p>
            <a:pPr algn="just">
              <a:lnSpc>
                <a:spcPct val="107000"/>
              </a:lnSpc>
            </a:pPr>
            <a:r>
              <a:rPr lang="en-US" sz="16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The definition of multichannel video programming service includes video streaming services for the Utility Gross Receipts License Tax and the Kentucky Telecommunications Tax.  As amended, KRS 136.602 (8) defines a “multi-channel video programming service” as,</a:t>
            </a:r>
            <a:r>
              <a:rPr lang="en-US" sz="1600" i="1"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 “…live, scheduled, or on-demand programming provided by or generally considered comparable or in competition with programming provided by a television broadcast station and shall include but not be limited to</a:t>
            </a:r>
            <a:r>
              <a:rPr lang="en-US" sz="1600" i="1"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a:t>
            </a:r>
          </a:p>
          <a:p>
            <a:pPr algn="just">
              <a:lnSpc>
                <a:spcPct val="107000"/>
              </a:lnSpc>
            </a:pPr>
            <a:endParaRPr lang="en-US" sz="16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endParaRPr>
          </a:p>
          <a:p>
            <a:pPr lvl="1" algn="just">
              <a:lnSpc>
                <a:spcPct val="107000"/>
              </a:lnSpc>
            </a:pPr>
            <a:r>
              <a:rPr lang="en-US" sz="1600" i="1"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(a) Cable service;</a:t>
            </a:r>
            <a:endParaRPr lang="en-US" sz="16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endParaRPr>
          </a:p>
          <a:p>
            <a:pPr lvl="1" algn="just">
              <a:lnSpc>
                <a:spcPct val="107000"/>
              </a:lnSpc>
            </a:pPr>
            <a:r>
              <a:rPr lang="en-US" sz="1600" i="1"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(b) Satellite broadcast and wireless cable service;</a:t>
            </a:r>
            <a:endParaRPr lang="en-US" sz="16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endParaRPr>
          </a:p>
          <a:p>
            <a:pPr lvl="1" algn="just">
              <a:lnSpc>
                <a:spcPct val="107000"/>
              </a:lnSpc>
            </a:pPr>
            <a:r>
              <a:rPr lang="en-US" sz="1600" i="1"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(c) Internet protocol television provided through wireline facilities without regard to delivery technology; and</a:t>
            </a:r>
            <a:endParaRPr lang="en-US" sz="16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endParaRPr>
          </a:p>
          <a:p>
            <a:pPr lvl="1" algn="just">
              <a:lnSpc>
                <a:spcPct val="107000"/>
              </a:lnSpc>
            </a:pPr>
            <a:r>
              <a:rPr lang="en-US" sz="1600" b="1" i="1"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(d) Video streaming services.”</a:t>
            </a:r>
            <a:endParaRPr lang="en-US" sz="16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endParaRPr>
          </a:p>
          <a:p>
            <a:pPr algn="just">
              <a:lnSpc>
                <a:spcPct val="107000"/>
              </a:lnSpc>
            </a:pPr>
            <a:r>
              <a:rPr lang="en-US" sz="16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 </a:t>
            </a:r>
          </a:p>
          <a:p>
            <a:pPr algn="just">
              <a:lnSpc>
                <a:spcPct val="107000"/>
              </a:lnSpc>
            </a:pPr>
            <a:r>
              <a:rPr lang="en-US" sz="16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“Video streaming services” means “</a:t>
            </a:r>
            <a:r>
              <a:rPr lang="en-US" sz="1600" i="1"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programming that streams live events, movies, syndicated and television programming, or other audio-visual content over the Internet for viewing on a television or other electronic device with or without regard to a particular viewing schedule</a:t>
            </a:r>
            <a:r>
              <a:rPr lang="en-US" sz="16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 </a:t>
            </a:r>
          </a:p>
          <a:p>
            <a:pPr algn="just">
              <a:lnSpc>
                <a:spcPct val="107000"/>
              </a:lnSpc>
            </a:pPr>
            <a:r>
              <a:rPr lang="en-US" sz="12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77023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Video Streaming Service Providers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4" name="Rectangle 3"/>
          <p:cNvSpPr/>
          <p:nvPr/>
        </p:nvSpPr>
        <p:spPr>
          <a:xfrm>
            <a:off x="866271" y="1360440"/>
            <a:ext cx="10499934" cy="4900188"/>
          </a:xfrm>
          <a:prstGeom prst="rect">
            <a:avLst/>
          </a:prstGeom>
        </p:spPr>
        <p:txBody>
          <a:bodyPr wrap="square">
            <a:spAutoFit/>
          </a:bodyPr>
          <a:lstStyle/>
          <a:p>
            <a:pPr algn="just">
              <a:lnSpc>
                <a:spcPct val="107000"/>
              </a:lnSpc>
            </a:pPr>
            <a:r>
              <a:rPr lang="en-US" sz="12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 </a:t>
            </a:r>
          </a:p>
          <a:p>
            <a:pPr algn="just">
              <a:lnSpc>
                <a:spcPct val="107000"/>
              </a:lnSpc>
            </a:pPr>
            <a:r>
              <a:rPr lang="en-US" sz="1400" b="1" u="sng"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Applicable Tax Rates and Base</a:t>
            </a:r>
            <a:endPar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endParaRPr>
          </a:p>
          <a:p>
            <a:pPr algn="just">
              <a:lnSpc>
                <a:spcPct val="107000"/>
              </a:lnSpc>
            </a:pP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Video streaming services provided to Kentucky customers are subject to the 3% excise tax (KRS 136.604) and the 2.4% gross revenues tax (KRS 136.616) (KY telecommunications taxes) as well as the school tax imposed at a local school district rate not to exceed 3% (KRS 160.614) billed on or after July 1, 2019. Furthermore, there is no deduction for the 2.4% gross revenues tax under KRS Chapter 136 from gross receipts subject to the school tax in KRS Chapter 160 since the imposition of the gross revenues tax is not upon the customer. See calculation example below:</a:t>
            </a:r>
          </a:p>
          <a:p>
            <a:pPr algn="just">
              <a:lnSpc>
                <a:spcPct val="107000"/>
              </a:lnSpc>
            </a:pP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 </a:t>
            </a:r>
          </a:p>
          <a:p>
            <a:pPr indent="457200" algn="just">
              <a:lnSpc>
                <a:spcPct val="107000"/>
              </a:lnSpc>
              <a:tabLst>
                <a:tab pos="5029200" algn="dec"/>
              </a:tabLst>
            </a:pP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Video Streaming Charge:		$12.95</a:t>
            </a:r>
          </a:p>
          <a:p>
            <a:pPr indent="457200" algn="just">
              <a:lnSpc>
                <a:spcPct val="107000"/>
              </a:lnSpc>
              <a:tabLst>
                <a:tab pos="5029200" algn="dec"/>
              </a:tabLst>
            </a:pP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3% Telecom Excise Tax: (.03 x $12.95)	 	     0.39</a:t>
            </a:r>
          </a:p>
          <a:p>
            <a:pPr indent="457200" algn="just">
              <a:lnSpc>
                <a:spcPct val="107000"/>
              </a:lnSpc>
              <a:tabLst>
                <a:tab pos="5029200" algn="dec"/>
              </a:tabLst>
            </a:pP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2.4% Gross Revenue Tax: (.024 x $12.95)	 	     0.31</a:t>
            </a:r>
          </a:p>
          <a:p>
            <a:pPr indent="457200" algn="just">
              <a:lnSpc>
                <a:spcPct val="107000"/>
              </a:lnSpc>
              <a:tabLst>
                <a:tab pos="5029200" algn="dec"/>
              </a:tabLst>
            </a:pP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3% UGRLT: (.03 x $12.95 = $0.33) + (.03 x $0.31 = $0.01)		     </a:t>
            </a:r>
            <a:r>
              <a:rPr lang="en-US" sz="1400" u="sng"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0.34</a:t>
            </a:r>
          </a:p>
          <a:p>
            <a:pPr indent="457200" algn="just">
              <a:lnSpc>
                <a:spcPct val="107000"/>
              </a:lnSpc>
              <a:tabLst>
                <a:tab pos="5029200" algn="dec"/>
              </a:tabLst>
            </a:pPr>
            <a:r>
              <a:rPr lang="en-US" sz="1400" b="1"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TOTAL		$13.99</a:t>
            </a:r>
            <a:endPar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endParaRPr>
          </a:p>
          <a:p>
            <a:pPr algn="just">
              <a:lnSpc>
                <a:spcPct val="107000"/>
              </a:lnSpc>
            </a:pP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 </a:t>
            </a:r>
          </a:p>
          <a:p>
            <a:pPr algn="just">
              <a:lnSpc>
                <a:spcPct val="107000"/>
              </a:lnSpc>
            </a:pPr>
            <a:r>
              <a:rPr lang="en-US" sz="1400" b="1" u="sng"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Sourcing</a:t>
            </a:r>
            <a:endPar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endParaRPr>
          </a:p>
          <a:p>
            <a:pPr algn="just">
              <a:lnSpc>
                <a:spcPct val="107000"/>
              </a:lnSpc>
            </a:pP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Per KRS 136.604 (3) </a:t>
            </a:r>
            <a:r>
              <a:rPr lang="en-US" sz="1400" i="1"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“Providers shall source multichannel video programming services to the end user's place of primary use.”</a:t>
            </a:r>
          </a:p>
          <a:p>
            <a:pPr algn="just">
              <a:lnSpc>
                <a:spcPct val="107000"/>
              </a:lnSpc>
            </a:pPr>
            <a:endParaRPr lang="en-US" sz="14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endParaRPr>
          </a:p>
          <a:p>
            <a:pPr algn="just">
              <a:lnSpc>
                <a:spcPct val="107000"/>
              </a:lnSpc>
            </a:pP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“Place of Primary Use” is defined under KRS 136.602 as </a:t>
            </a:r>
            <a:r>
              <a:rPr lang="en-US" sz="1400" i="1"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“the street address where the end user's use of the </a:t>
            </a:r>
          </a:p>
          <a:p>
            <a:pPr algn="just">
              <a:lnSpc>
                <a:spcPct val="107000"/>
              </a:lnSpc>
            </a:pPr>
            <a:r>
              <a:rPr lang="en-US" sz="1400" i="1"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multichannel video programming service primarily occurs.”  </a:t>
            </a: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To be compliant with this requirement for the school tax, </a:t>
            </a:r>
          </a:p>
          <a:p>
            <a:pPr algn="just">
              <a:lnSpc>
                <a:spcPct val="107000"/>
              </a:lnSpc>
            </a:pP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streaming service providers should allocate gross receipts to the school district in which the customer’s primary street </a:t>
            </a:r>
          </a:p>
          <a:p>
            <a:pPr algn="just">
              <a:lnSpc>
                <a:spcPct val="107000"/>
              </a:lnSpc>
            </a:pPr>
            <a:r>
              <a:rPr lang="en-US" sz="1400" dirty="0" smtClean="0">
                <a:solidFill>
                  <a:srgbClr val="0E266E"/>
                </a:solidFill>
                <a:latin typeface="Franklin Gothic Demi" panose="020B0703020102020204" pitchFamily="34" charset="0"/>
                <a:ea typeface="Calibri" panose="020F0502020204030204" pitchFamily="34" charset="0"/>
                <a:cs typeface="Times New Roman" panose="02020603050405020304" pitchFamily="18" charset="0"/>
              </a:rPr>
              <a:t>address is located.  </a:t>
            </a:r>
            <a:endParaRPr lang="en-US" sz="1400" dirty="0">
              <a:solidFill>
                <a:srgbClr val="0E266E"/>
              </a:solidFill>
              <a:latin typeface="Franklin Gothic Demi" panose="020B07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183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Regulatory Matters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3" name="TextBox 2"/>
          <p:cNvSpPr txBox="1"/>
          <p:nvPr/>
        </p:nvSpPr>
        <p:spPr>
          <a:xfrm>
            <a:off x="2346511" y="2730896"/>
            <a:ext cx="7498977" cy="1815882"/>
          </a:xfrm>
          <a:prstGeom prst="rect">
            <a:avLst/>
          </a:prstGeom>
          <a:noFill/>
        </p:spPr>
        <p:txBody>
          <a:bodyPr wrap="none" rtlCol="0">
            <a:spAutoFit/>
          </a:bodyPr>
          <a:lstStyle/>
          <a:p>
            <a:pPr algn="ctr"/>
            <a:r>
              <a:rPr lang="en-US" sz="4800" dirty="0" smtClean="0">
                <a:solidFill>
                  <a:srgbClr val="0E266E"/>
                </a:solidFill>
                <a:latin typeface="Franklin Gothic Demi" panose="020B0703020102020204" pitchFamily="34" charset="0"/>
              </a:rPr>
              <a:t>J. Todd Renner, CPA, CGMA</a:t>
            </a:r>
          </a:p>
          <a:p>
            <a:pPr algn="ctr"/>
            <a:r>
              <a:rPr lang="en-US" sz="3200" dirty="0" smtClean="0">
                <a:solidFill>
                  <a:srgbClr val="0E266E"/>
                </a:solidFill>
                <a:latin typeface="Franklin Gothic Demi" panose="020B0703020102020204" pitchFamily="34" charset="0"/>
              </a:rPr>
              <a:t>Executive Director</a:t>
            </a:r>
          </a:p>
          <a:p>
            <a:pPr algn="ctr"/>
            <a:r>
              <a:rPr lang="en-US" sz="3200" dirty="0" smtClean="0">
                <a:solidFill>
                  <a:srgbClr val="0E266E"/>
                </a:solidFill>
                <a:latin typeface="Franklin Gothic Demi" panose="020B0703020102020204" pitchFamily="34" charset="0"/>
              </a:rPr>
              <a:t>Office of Tax Policy &amp; Regulation</a:t>
            </a:r>
            <a:endParaRPr lang="en-US" sz="3200" dirty="0" smtClean="0"/>
          </a:p>
        </p:txBody>
      </p:sp>
    </p:spTree>
    <p:extLst>
      <p:ext uri="{BB962C8B-B14F-4D97-AF65-F5344CB8AC3E}">
        <p14:creationId xmlns:p14="http://schemas.microsoft.com/office/powerpoint/2010/main" val="1760908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Statutes and Regulations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71869" y="1652504"/>
            <a:ext cx="9503315" cy="4465329"/>
          </a:xfrm>
        </p:spPr>
        <p:txBody>
          <a:bodyPr>
            <a:normAutofit/>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“Revenue and Taxation” statutes appear in Title XI of the Kentucky Revised Statutes (KRS)</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Title XI includes KRS Chapters 131 through 145</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General Assembly updates tax statutes annually</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Regulations appear in Title 103 of the Kentucky Administrative Regulations (KAR)</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KDOR updates KAR through the General Assembly</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HB 4 from 2019 significantly increased regulation promulgation timing</a:t>
            </a: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3542421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New Regulation Process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420415" y="1481960"/>
            <a:ext cx="11342456" cy="4897820"/>
          </a:xfrm>
        </p:spPr>
        <p:txBody>
          <a:bodyPr>
            <a:normAutofit/>
          </a:bodyPr>
          <a:lstStyle/>
          <a:p>
            <a:pPr algn="l"/>
            <a:r>
              <a:rPr lang="en-US" sz="2800" dirty="0" smtClean="0">
                <a:solidFill>
                  <a:srgbClr val="0E266E"/>
                </a:solidFill>
                <a:latin typeface="Franklin Gothic Demi" panose="020B0703020102020204" pitchFamily="34" charset="0"/>
              </a:rPr>
              <a:t>New Regulation Rules</a:t>
            </a:r>
          </a:p>
          <a:p>
            <a:pPr marL="338138" indent="-338138" algn="l">
              <a:buFont typeface="Arial" panose="020B0604020202020204" pitchFamily="34" charset="0"/>
              <a:buChar char="•"/>
            </a:pPr>
            <a:r>
              <a:rPr lang="en-US" dirty="0" smtClean="0">
                <a:solidFill>
                  <a:srgbClr val="0E266E"/>
                </a:solidFill>
                <a:latin typeface="Franklin Gothic Demi" panose="020B0703020102020204" pitchFamily="34" charset="0"/>
              </a:rPr>
              <a:t>Regulations must be amended or re-certified every 7 years</a:t>
            </a:r>
          </a:p>
          <a:p>
            <a:pPr marL="338138" indent="-338138" algn="l">
              <a:buFont typeface="Arial" panose="020B0604020202020204" pitchFamily="34" charset="0"/>
              <a:buChar char="•"/>
            </a:pPr>
            <a:r>
              <a:rPr lang="en-US" dirty="0">
                <a:solidFill>
                  <a:srgbClr val="0E266E"/>
                </a:solidFill>
                <a:latin typeface="Franklin Gothic Demi" panose="020B0703020102020204" pitchFamily="34" charset="0"/>
              </a:rPr>
              <a:t>General Assembly can review any regulation in committee at any time</a:t>
            </a:r>
          </a:p>
          <a:p>
            <a:pPr marL="338138" indent="-338138" algn="l">
              <a:buFont typeface="Arial" panose="020B0604020202020204" pitchFamily="34" charset="0"/>
              <a:buChar char="•"/>
            </a:pPr>
            <a:r>
              <a:rPr lang="en-US" dirty="0" smtClean="0">
                <a:solidFill>
                  <a:srgbClr val="0E266E"/>
                </a:solidFill>
                <a:latin typeface="Franklin Gothic Demi" panose="020B0703020102020204" pitchFamily="34" charset="0"/>
              </a:rPr>
              <a:t>LRC will publish a list of regulation deficiencies every December</a:t>
            </a:r>
          </a:p>
          <a:p>
            <a:pPr marL="795338" lvl="1" indent="-338138" algn="l">
              <a:buFont typeface="Arial" panose="020B0604020202020204" pitchFamily="34" charset="0"/>
              <a:buChar char="•"/>
            </a:pPr>
            <a:r>
              <a:rPr lang="en-US" dirty="0" smtClean="0">
                <a:solidFill>
                  <a:srgbClr val="0E266E"/>
                </a:solidFill>
                <a:latin typeface="Franklin Gothic Demi" panose="020B0703020102020204" pitchFamily="34" charset="0"/>
              </a:rPr>
              <a:t>Governor can retain regulation as written, require agency amendment, or defer to legislature</a:t>
            </a:r>
          </a:p>
          <a:p>
            <a:pPr marL="795338" lvl="1" indent="-338138" algn="l">
              <a:buFont typeface="Arial" panose="020B0604020202020204" pitchFamily="34" charset="0"/>
              <a:buChar char="•"/>
            </a:pPr>
            <a:r>
              <a:rPr lang="en-US" dirty="0" smtClean="0">
                <a:solidFill>
                  <a:srgbClr val="0E266E"/>
                </a:solidFill>
                <a:latin typeface="Franklin Gothic Demi" panose="020B0703020102020204" pitchFamily="34" charset="0"/>
              </a:rPr>
              <a:t>Legislature can work with agency to </a:t>
            </a:r>
            <a:r>
              <a:rPr lang="en-US" dirty="0">
                <a:solidFill>
                  <a:srgbClr val="0E266E"/>
                </a:solidFill>
                <a:latin typeface="Franklin Gothic Demi" panose="020B0703020102020204" pitchFamily="34" charset="0"/>
              </a:rPr>
              <a:t>amend or </a:t>
            </a:r>
            <a:r>
              <a:rPr lang="en-US" dirty="0" smtClean="0">
                <a:solidFill>
                  <a:srgbClr val="0E266E"/>
                </a:solidFill>
                <a:latin typeface="Franklin Gothic Demi" panose="020B0703020102020204" pitchFamily="34" charset="0"/>
              </a:rPr>
              <a:t>void regulation</a:t>
            </a:r>
          </a:p>
          <a:p>
            <a:pPr marL="338138" indent="-338138" algn="l">
              <a:buFont typeface="Arial" panose="020B0604020202020204" pitchFamily="34" charset="0"/>
              <a:buChar char="•"/>
            </a:pPr>
            <a:endParaRPr lang="en-US" dirty="0" smtClean="0">
              <a:solidFill>
                <a:srgbClr val="0E266E"/>
              </a:solidFill>
              <a:latin typeface="Franklin Gothic Demi" panose="020B0703020102020204" pitchFamily="34" charset="0"/>
            </a:endParaRPr>
          </a:p>
          <a:p>
            <a:pPr algn="l"/>
            <a:r>
              <a:rPr lang="en-US" sz="2800" dirty="0" smtClean="0">
                <a:solidFill>
                  <a:srgbClr val="0E266E"/>
                </a:solidFill>
                <a:latin typeface="Franklin Gothic Demi" panose="020B0703020102020204" pitchFamily="34" charset="0"/>
              </a:rPr>
              <a:t>New Regulation Process</a:t>
            </a:r>
          </a:p>
          <a:p>
            <a:pPr marL="338138" indent="-338138" algn="l">
              <a:buFont typeface="Arial" panose="020B0604020202020204" pitchFamily="34" charset="0"/>
              <a:buChar char="•"/>
            </a:pPr>
            <a:r>
              <a:rPr lang="en-US" dirty="0" smtClean="0">
                <a:solidFill>
                  <a:srgbClr val="0E266E"/>
                </a:solidFill>
                <a:latin typeface="Franklin Gothic Demi" panose="020B0703020102020204" pitchFamily="34" charset="0"/>
              </a:rPr>
              <a:t>Still filed by 15</a:t>
            </a:r>
            <a:r>
              <a:rPr lang="en-US" baseline="30000" dirty="0" smtClean="0">
                <a:solidFill>
                  <a:srgbClr val="0E266E"/>
                </a:solidFill>
                <a:latin typeface="Franklin Gothic Demi" panose="020B0703020102020204" pitchFamily="34" charset="0"/>
              </a:rPr>
              <a:t>th</a:t>
            </a:r>
            <a:r>
              <a:rPr lang="en-US" dirty="0" smtClean="0">
                <a:solidFill>
                  <a:srgbClr val="0E266E"/>
                </a:solidFill>
                <a:latin typeface="Franklin Gothic Demi" panose="020B0703020102020204" pitchFamily="34" charset="0"/>
              </a:rPr>
              <a:t> of each month</a:t>
            </a:r>
          </a:p>
          <a:p>
            <a:pPr marL="338138" indent="-338138" algn="l">
              <a:buFont typeface="Arial" panose="020B0604020202020204" pitchFamily="34" charset="0"/>
              <a:buChar char="•"/>
            </a:pPr>
            <a:r>
              <a:rPr lang="en-US" dirty="0" smtClean="0">
                <a:solidFill>
                  <a:srgbClr val="0E266E"/>
                </a:solidFill>
                <a:latin typeface="Franklin Gothic Demi" panose="020B0703020102020204" pitchFamily="34" charset="0"/>
              </a:rPr>
              <a:t>Public comment period extended by one month</a:t>
            </a:r>
          </a:p>
          <a:p>
            <a:pPr marL="338138" indent="-338138" algn="l">
              <a:buFont typeface="Arial" panose="020B0604020202020204" pitchFamily="34" charset="0"/>
              <a:buChar char="•"/>
            </a:pPr>
            <a:r>
              <a:rPr lang="en-US" dirty="0" smtClean="0">
                <a:solidFill>
                  <a:srgbClr val="0E266E"/>
                </a:solidFill>
                <a:latin typeface="Franklin Gothic Demi" panose="020B0703020102020204" pitchFamily="34" charset="0"/>
              </a:rPr>
              <a:t>Secondary review committee now has 90- not 30-days to review</a:t>
            </a:r>
          </a:p>
          <a:p>
            <a:pPr marL="338138" indent="-338138" algn="l">
              <a:buFont typeface="Arial" panose="020B0604020202020204" pitchFamily="34" charset="0"/>
              <a:buChar char="•"/>
            </a:pPr>
            <a:endParaRPr lang="en-US"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234538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Regulation Changes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462456" y="1412040"/>
            <a:ext cx="11300414" cy="5287489"/>
          </a:xfrm>
        </p:spPr>
        <p:txBody>
          <a:bodyPr>
            <a:normAutofit/>
          </a:bodyPr>
          <a:lstStyle/>
          <a:p>
            <a:pPr marL="338138" indent="-338138" algn="l">
              <a:buFont typeface="Arial" panose="020B0604020202020204" pitchFamily="34" charset="0"/>
              <a:buChar char="•"/>
            </a:pPr>
            <a:r>
              <a:rPr lang="en-US" sz="2800" dirty="0">
                <a:solidFill>
                  <a:srgbClr val="0E266E"/>
                </a:solidFill>
                <a:latin typeface="Franklin Gothic Demi" panose="020B0703020102020204" pitchFamily="34" charset="0"/>
              </a:rPr>
              <a:t>Great collaboration with </a:t>
            </a:r>
            <a:r>
              <a:rPr lang="en-US" sz="2800" dirty="0" smtClean="0">
                <a:solidFill>
                  <a:srgbClr val="0E266E"/>
                </a:solidFill>
                <a:latin typeface="Franklin Gothic Demi" panose="020B0703020102020204" pitchFamily="34" charset="0"/>
              </a:rPr>
              <a:t>Chamber, </a:t>
            </a:r>
            <a:r>
              <a:rPr lang="en-US" sz="2800" dirty="0" err="1" smtClean="0">
                <a:solidFill>
                  <a:srgbClr val="0E266E"/>
                </a:solidFill>
                <a:latin typeface="Franklin Gothic Demi" panose="020B0703020102020204" pitchFamily="34" charset="0"/>
              </a:rPr>
              <a:t>KyCPA</a:t>
            </a:r>
            <a:r>
              <a:rPr lang="en-US" sz="2800" dirty="0" smtClean="0">
                <a:solidFill>
                  <a:srgbClr val="0E266E"/>
                </a:solidFill>
                <a:latin typeface="Franklin Gothic Demi" panose="020B0703020102020204" pitchFamily="34" charset="0"/>
              </a:rPr>
              <a:t>, and other industry groups.</a:t>
            </a:r>
            <a:endParaRPr lang="en-US" sz="2800" dirty="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KAR updates through October 2019 below.</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Effort will continue through year end.</a:t>
            </a:r>
          </a:p>
          <a:p>
            <a:pPr marL="338138" indent="-338138" algn="l">
              <a:buFont typeface="Arial" panose="020B0604020202020204" pitchFamily="34" charset="0"/>
              <a:buChar char="•"/>
            </a:pPr>
            <a:endParaRPr lang="en-US" sz="2800" dirty="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8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590131096"/>
              </p:ext>
            </p:extLst>
          </p:nvPr>
        </p:nvGraphicFramePr>
        <p:xfrm>
          <a:off x="1761360" y="2991129"/>
          <a:ext cx="8128001" cy="18542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2211771692"/>
                    </a:ext>
                  </a:extLst>
                </a:gridCol>
                <a:gridCol w="1161143">
                  <a:extLst>
                    <a:ext uri="{9D8B030D-6E8A-4147-A177-3AD203B41FA5}">
                      <a16:colId xmlns:a16="http://schemas.microsoft.com/office/drawing/2014/main" val="3684647321"/>
                    </a:ext>
                  </a:extLst>
                </a:gridCol>
                <a:gridCol w="1161143">
                  <a:extLst>
                    <a:ext uri="{9D8B030D-6E8A-4147-A177-3AD203B41FA5}">
                      <a16:colId xmlns:a16="http://schemas.microsoft.com/office/drawing/2014/main" val="22067226"/>
                    </a:ext>
                  </a:extLst>
                </a:gridCol>
                <a:gridCol w="1161143">
                  <a:extLst>
                    <a:ext uri="{9D8B030D-6E8A-4147-A177-3AD203B41FA5}">
                      <a16:colId xmlns:a16="http://schemas.microsoft.com/office/drawing/2014/main" val="1905654159"/>
                    </a:ext>
                  </a:extLst>
                </a:gridCol>
                <a:gridCol w="1161143">
                  <a:extLst>
                    <a:ext uri="{9D8B030D-6E8A-4147-A177-3AD203B41FA5}">
                      <a16:colId xmlns:a16="http://schemas.microsoft.com/office/drawing/2014/main" val="964144672"/>
                    </a:ext>
                  </a:extLst>
                </a:gridCol>
                <a:gridCol w="1161143">
                  <a:extLst>
                    <a:ext uri="{9D8B030D-6E8A-4147-A177-3AD203B41FA5}">
                      <a16:colId xmlns:a16="http://schemas.microsoft.com/office/drawing/2014/main" val="3245054739"/>
                    </a:ext>
                  </a:extLst>
                </a:gridCol>
                <a:gridCol w="1161143">
                  <a:extLst>
                    <a:ext uri="{9D8B030D-6E8A-4147-A177-3AD203B41FA5}">
                      <a16:colId xmlns:a16="http://schemas.microsoft.com/office/drawing/2014/main" val="3919829700"/>
                    </a:ext>
                  </a:extLst>
                </a:gridCol>
              </a:tblGrid>
              <a:tr h="370840">
                <a:tc>
                  <a:txBody>
                    <a:bodyPr/>
                    <a:lstStyle/>
                    <a:p>
                      <a:pPr algn="ctr" fontAlgn="b"/>
                      <a:endParaRPr lang="en-US" sz="11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Administrative</a:t>
                      </a: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Income</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Miscellaneous*</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Sales*</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Property</a:t>
                      </a: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Total</a:t>
                      </a:r>
                    </a:p>
                  </a:txBody>
                  <a:tcPr marL="9525" marR="9525" marT="9525" marB="0" anchor="b"/>
                </a:tc>
                <a:extLst>
                  <a:ext uri="{0D108BD9-81ED-4DB2-BD59-A6C34878D82A}">
                    <a16:rowId xmlns:a16="http://schemas.microsoft.com/office/drawing/2014/main" val="718456166"/>
                  </a:ext>
                </a:extLst>
              </a:tr>
              <a:tr h="370840">
                <a:tc>
                  <a:txBody>
                    <a:bodyPr/>
                    <a:lstStyle/>
                    <a:p>
                      <a:pPr algn="l" fontAlgn="b"/>
                      <a:r>
                        <a:rPr lang="en-US" sz="1100" b="0" i="0" u="none" strike="noStrike">
                          <a:solidFill>
                            <a:srgbClr val="000000"/>
                          </a:solidFill>
                          <a:effectLst/>
                          <a:latin typeface="Calibri" panose="020F0502020204030204" pitchFamily="34" charset="0"/>
                        </a:rPr>
                        <a:t>Beginning</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59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36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62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14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179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2128966"/>
                  </a:ext>
                </a:extLst>
              </a:tr>
              <a:tr h="370840">
                <a:tc>
                  <a:txBody>
                    <a:bodyPr/>
                    <a:lstStyle/>
                    <a:p>
                      <a:pPr algn="l" fontAlgn="b"/>
                      <a:r>
                        <a:rPr lang="en-US" sz="1100" b="0" i="0" u="none" strike="noStrike">
                          <a:solidFill>
                            <a:srgbClr val="000000"/>
                          </a:solidFill>
                          <a:effectLst/>
                          <a:latin typeface="Calibri" panose="020F0502020204030204" pitchFamily="34" charset="0"/>
                        </a:rPr>
                        <a:t>New</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2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6 </a:t>
                      </a:r>
                    </a:p>
                  </a:txBody>
                  <a:tcPr marL="9525" marR="9525" marT="9525" marB="0" anchor="b"/>
                </a:tc>
                <a:extLst>
                  <a:ext uri="{0D108BD9-81ED-4DB2-BD59-A6C34878D82A}">
                    <a16:rowId xmlns:a16="http://schemas.microsoft.com/office/drawing/2014/main" val="3708309318"/>
                  </a:ext>
                </a:extLst>
              </a:tr>
              <a:tr h="370840">
                <a:tc>
                  <a:txBody>
                    <a:bodyPr/>
                    <a:lstStyle/>
                    <a:p>
                      <a:pPr algn="l" fontAlgn="b"/>
                      <a:r>
                        <a:rPr lang="en-US" sz="1100" b="0" i="0" u="none" strike="noStrike">
                          <a:solidFill>
                            <a:srgbClr val="000000"/>
                          </a:solidFill>
                          <a:effectLst/>
                          <a:latin typeface="Calibri" panose="020F0502020204030204" pitchFamily="34" charset="0"/>
                        </a:rPr>
                        <a:t>Repealed</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(22)</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(5)</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39)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4336306"/>
                  </a:ext>
                </a:extLst>
              </a:tr>
              <a:tr h="370840">
                <a:tc>
                  <a:txBody>
                    <a:bodyPr/>
                    <a:lstStyle/>
                    <a:p>
                      <a:pPr algn="l" fontAlgn="b"/>
                      <a:r>
                        <a:rPr lang="en-US" sz="1100" b="0" i="0" u="none" strike="noStrike">
                          <a:solidFill>
                            <a:srgbClr val="000000"/>
                          </a:solidFill>
                          <a:effectLst/>
                          <a:latin typeface="Calibri" panose="020F0502020204030204" pitchFamily="34" charset="0"/>
                        </a:rPr>
                        <a:t>Ending</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28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61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11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146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57661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29044187"/>
              </p:ext>
            </p:extLst>
          </p:nvPr>
        </p:nvGraphicFramePr>
        <p:xfrm>
          <a:off x="1761361" y="4845329"/>
          <a:ext cx="8128001" cy="18542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241768605"/>
                    </a:ext>
                  </a:extLst>
                </a:gridCol>
                <a:gridCol w="1161143">
                  <a:extLst>
                    <a:ext uri="{9D8B030D-6E8A-4147-A177-3AD203B41FA5}">
                      <a16:colId xmlns:a16="http://schemas.microsoft.com/office/drawing/2014/main" val="3724903185"/>
                    </a:ext>
                  </a:extLst>
                </a:gridCol>
                <a:gridCol w="1161143">
                  <a:extLst>
                    <a:ext uri="{9D8B030D-6E8A-4147-A177-3AD203B41FA5}">
                      <a16:colId xmlns:a16="http://schemas.microsoft.com/office/drawing/2014/main" val="324975043"/>
                    </a:ext>
                  </a:extLst>
                </a:gridCol>
                <a:gridCol w="1161143">
                  <a:extLst>
                    <a:ext uri="{9D8B030D-6E8A-4147-A177-3AD203B41FA5}">
                      <a16:colId xmlns:a16="http://schemas.microsoft.com/office/drawing/2014/main" val="3222972443"/>
                    </a:ext>
                  </a:extLst>
                </a:gridCol>
                <a:gridCol w="1161143">
                  <a:extLst>
                    <a:ext uri="{9D8B030D-6E8A-4147-A177-3AD203B41FA5}">
                      <a16:colId xmlns:a16="http://schemas.microsoft.com/office/drawing/2014/main" val="150197695"/>
                    </a:ext>
                  </a:extLst>
                </a:gridCol>
                <a:gridCol w="1161143">
                  <a:extLst>
                    <a:ext uri="{9D8B030D-6E8A-4147-A177-3AD203B41FA5}">
                      <a16:colId xmlns:a16="http://schemas.microsoft.com/office/drawing/2014/main" val="3258209410"/>
                    </a:ext>
                  </a:extLst>
                </a:gridCol>
                <a:gridCol w="1161143">
                  <a:extLst>
                    <a:ext uri="{9D8B030D-6E8A-4147-A177-3AD203B41FA5}">
                      <a16:colId xmlns:a16="http://schemas.microsoft.com/office/drawing/2014/main" val="428877102"/>
                    </a:ext>
                  </a:extLst>
                </a:gridCol>
              </a:tblGrid>
              <a:tr h="370840">
                <a:tc>
                  <a:txBody>
                    <a:bodyPr/>
                    <a:lstStyle/>
                    <a:p>
                      <a:pPr algn="ctr" fontAlgn="b"/>
                      <a:endParaRPr lang="en-US" sz="11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Administrative</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Income</a:t>
                      </a: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Miscellaneous*</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Sales*</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Property</a:t>
                      </a: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Total</a:t>
                      </a:r>
                    </a:p>
                  </a:txBody>
                  <a:tcPr marL="9525" marR="9525" marT="9525" marB="0" anchor="b"/>
                </a:tc>
                <a:extLst>
                  <a:ext uri="{0D108BD9-81ED-4DB2-BD59-A6C34878D82A}">
                    <a16:rowId xmlns:a16="http://schemas.microsoft.com/office/drawing/2014/main" val="3653930834"/>
                  </a:ext>
                </a:extLst>
              </a:tr>
              <a:tr h="370840">
                <a:tc>
                  <a:txBody>
                    <a:bodyPr/>
                    <a:lstStyle/>
                    <a:p>
                      <a:pPr algn="l" fontAlgn="b"/>
                      <a:r>
                        <a:rPr lang="en-US" sz="1100" b="0" i="0" u="none" strike="noStrike">
                          <a:solidFill>
                            <a:srgbClr val="000000"/>
                          </a:solidFill>
                          <a:effectLst/>
                          <a:latin typeface="Calibri" panose="020F0502020204030204" pitchFamily="34" charset="0"/>
                        </a:rPr>
                        <a:t>New</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2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6 </a:t>
                      </a:r>
                    </a:p>
                  </a:txBody>
                  <a:tcPr marL="9525" marR="9525" marT="9525" marB="0" anchor="b"/>
                </a:tc>
                <a:extLst>
                  <a:ext uri="{0D108BD9-81ED-4DB2-BD59-A6C34878D82A}">
                    <a16:rowId xmlns:a16="http://schemas.microsoft.com/office/drawing/2014/main" val="4122092212"/>
                  </a:ext>
                </a:extLst>
              </a:tr>
              <a:tr h="370840">
                <a:tc>
                  <a:txBody>
                    <a:bodyPr/>
                    <a:lstStyle/>
                    <a:p>
                      <a:pPr algn="l" fontAlgn="b"/>
                      <a:r>
                        <a:rPr lang="en-US" sz="1100" b="0" i="0" u="none" strike="noStrike">
                          <a:solidFill>
                            <a:srgbClr val="000000"/>
                          </a:solidFill>
                          <a:effectLst/>
                          <a:latin typeface="Calibri" panose="020F0502020204030204" pitchFamily="34" charset="0"/>
                        </a:rPr>
                        <a:t>Amended</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5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33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10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42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5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95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211596"/>
                  </a:ext>
                </a:extLst>
              </a:tr>
              <a:tr h="370840">
                <a:tc>
                  <a:txBody>
                    <a:bodyPr/>
                    <a:lstStyle/>
                    <a:p>
                      <a:pPr algn="l" fontAlgn="b"/>
                      <a:r>
                        <a:rPr lang="en-US" sz="1100" b="0" i="0" u="none" strike="noStrike">
                          <a:solidFill>
                            <a:srgbClr val="000000"/>
                          </a:solidFill>
                          <a:effectLst/>
                          <a:latin typeface="Calibri" panose="020F0502020204030204" pitchFamily="34" charset="0"/>
                        </a:rPr>
                        <a:t>No Change</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4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18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16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4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a:t>
                      </a:r>
                      <a:r>
                        <a:rPr lang="en-US" sz="1100" b="0" i="0" u="none" strike="noStrike" smtClean="0">
                          <a:solidFill>
                            <a:srgbClr val="000000"/>
                          </a:solidFill>
                          <a:effectLst/>
                          <a:latin typeface="Calibri" panose="020F0502020204030204" pitchFamily="34" charset="0"/>
                        </a:rPr>
                        <a:t>45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0207621"/>
                  </a:ext>
                </a:extLst>
              </a:tr>
              <a:tr h="370840">
                <a:tc>
                  <a:txBody>
                    <a:bodyPr/>
                    <a:lstStyle/>
                    <a:p>
                      <a:pPr algn="l" fontAlgn="b"/>
                      <a:r>
                        <a:rPr lang="en-US" sz="1100" b="0" i="0" u="none" strike="noStrike">
                          <a:solidFill>
                            <a:srgbClr val="000000"/>
                          </a:solidFill>
                          <a:effectLst/>
                          <a:latin typeface="Calibri" panose="020F0502020204030204" pitchFamily="34" charset="0"/>
                        </a:rPr>
                        <a:t>Total</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28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61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11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146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9284071"/>
                  </a:ext>
                </a:extLst>
              </a:tr>
            </a:tbl>
          </a:graphicData>
        </a:graphic>
      </p:graphicFrame>
    </p:spTree>
    <p:extLst>
      <p:ext uri="{BB962C8B-B14F-4D97-AF65-F5344CB8AC3E}">
        <p14:creationId xmlns:p14="http://schemas.microsoft.com/office/powerpoint/2010/main" val="4003559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Recent Tax Law Changes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652504"/>
            <a:ext cx="9508914" cy="4727275"/>
          </a:xfrm>
        </p:spPr>
        <p:txBody>
          <a:bodyPr>
            <a:normAutofit/>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HB 487 from 2018</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Move from income to consumption tax</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Lowered income tax rates and expanded sales tax base</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HB 354 from 2019</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Responded to unpopular changes in HB 487</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Repealed bank franchise tax</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HB 458 from 2019</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Provided clarity for unitary groups definitions and NOL sharing</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1573849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192727"/>
            <a:ext cx="12192000" cy="133389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15" y="1493621"/>
            <a:ext cx="2300276" cy="2308614"/>
          </a:xfrm>
          <a:prstGeom prst="rect">
            <a:avLst/>
          </a:prstGeom>
        </p:spPr>
      </p:pic>
      <p:sp>
        <p:nvSpPr>
          <p:cNvPr id="2" name="Title 1"/>
          <p:cNvSpPr>
            <a:spLocks noGrp="1"/>
          </p:cNvSpPr>
          <p:nvPr>
            <p:ph type="ctrTitle"/>
          </p:nvPr>
        </p:nvSpPr>
        <p:spPr>
          <a:xfrm>
            <a:off x="2995885" y="1215178"/>
            <a:ext cx="9537009" cy="1325086"/>
          </a:xfrm>
        </p:spPr>
        <p:txBody>
          <a:bodyPr>
            <a:normAutofit/>
          </a:bodyPr>
          <a:lstStyle/>
          <a:p>
            <a:pPr algn="l"/>
            <a:r>
              <a:rPr lang="en-US" sz="7200" cap="small" spc="300" dirty="0" smtClean="0">
                <a:solidFill>
                  <a:schemeClr val="bg1"/>
                </a:solidFill>
                <a:latin typeface="Franklin Gothic Demi" panose="020B0703020102020204" pitchFamily="34" charset="0"/>
              </a:rPr>
              <a:t>State Tax Conference</a:t>
            </a:r>
            <a:endParaRPr lang="en-US" sz="7200" cap="small" spc="3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3092115" y="2768959"/>
            <a:ext cx="8514347" cy="1165367"/>
          </a:xfrm>
        </p:spPr>
        <p:txBody>
          <a:bodyPr>
            <a:normAutofit lnSpcReduction="10000"/>
          </a:bodyPr>
          <a:lstStyle/>
          <a:p>
            <a:pPr algn="l"/>
            <a:r>
              <a:rPr lang="en-US" sz="3600" dirty="0" smtClean="0">
                <a:solidFill>
                  <a:schemeClr val="bg1"/>
                </a:solidFill>
                <a:latin typeface="Franklin Gothic Demi" panose="020B0703020102020204" pitchFamily="34" charset="0"/>
              </a:rPr>
              <a:t>Kentucky Society of CPAs</a:t>
            </a:r>
          </a:p>
          <a:p>
            <a:pPr algn="l"/>
            <a:r>
              <a:rPr lang="en-US" sz="3600" dirty="0" smtClean="0">
                <a:solidFill>
                  <a:schemeClr val="bg1"/>
                </a:solidFill>
                <a:latin typeface="Franklin Gothic Demi" panose="020B0703020102020204" pitchFamily="34" charset="0"/>
              </a:rPr>
              <a:t>Presentation Date: December 5, 2019</a:t>
            </a:r>
            <a:endParaRPr lang="en-US" sz="3600" dirty="0">
              <a:solidFill>
                <a:schemeClr val="bg1"/>
              </a:solidFill>
              <a:latin typeface="Franklin Gothic Demi" panose="020B0703020102020204" pitchFamily="34" charset="0"/>
            </a:endParaRPr>
          </a:p>
        </p:txBody>
      </p:sp>
      <p:sp>
        <p:nvSpPr>
          <p:cNvPr id="13" name="Rectangle 12"/>
          <p:cNvSpPr/>
          <p:nvPr/>
        </p:nvSpPr>
        <p:spPr>
          <a:xfrm>
            <a:off x="0" y="6617368"/>
            <a:ext cx="12192000" cy="10426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smtClean="0">
                <a:latin typeface="Franklin Gothic Demi" panose="020B0703020102020204" pitchFamily="34" charset="0"/>
              </a:rPr>
              <a:t>Kentucky Department of Revenue </a:t>
            </a:r>
            <a:r>
              <a:rPr lang="en-US" dirty="0" smtClean="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805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Revenue Guidance Project</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360440"/>
            <a:ext cx="9508914" cy="5353184"/>
          </a:xfrm>
        </p:spPr>
        <p:txBody>
          <a:bodyPr>
            <a:normAutofit lnSpcReduction="10000"/>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Revenue Procedure (RP)</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Provides procedural guidance to assist in the administration of laws and regulations by providing direction that may be followed in order to comply with the law.</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Technical Advice Memorandum (TAM)</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Guidance that applies principles of tax law to a set of facts or general category of taxpayer.</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Format: Issue – Facts and Discussion – Law – Conclusion </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Private Letter Ruling (PLR)</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Issued upon taxpayer request and are based on specific factual situations provided by the taxpayer.</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Are publicly available in redacted form after October 1, 2019</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General Information Letter (GIL)</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Anonymous PLRs hat are no binding on KDOR</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2413066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Revenue </a:t>
            </a:r>
            <a:r>
              <a:rPr lang="en-US" sz="4400" smtClean="0">
                <a:solidFill>
                  <a:schemeClr val="bg1"/>
                </a:solidFill>
                <a:latin typeface="Franklin Gothic Demi" panose="020B0703020102020204" pitchFamily="34" charset="0"/>
              </a:rPr>
              <a:t>Procedure KY-RP-19-03</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400050" y="1360440"/>
            <a:ext cx="10127536" cy="5186351"/>
          </a:xfrm>
        </p:spPr>
        <p:txBody>
          <a:bodyPr>
            <a:normAutofit fontScale="92500"/>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Authorized by KRS 131.130(8)</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Background information on RPs, TAMs, PLRs, and GILs</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Distinguishes regulations from guidance</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Guidance does not have the force and effect of law</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Defines and provides reasons for issuance or denial</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Outlines the process and content requirements for guidance requests</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Provides procedures for issuing guidance</a:t>
            </a: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2019 revision provides for publication of PLRs and minor updates</a:t>
            </a:r>
          </a:p>
          <a:p>
            <a:pPr algn="l"/>
            <a:r>
              <a:rPr lang="en-US" sz="2000" dirty="0" smtClean="0">
                <a:solidFill>
                  <a:srgbClr val="0E266E"/>
                </a:solidFill>
                <a:latin typeface="Franklin Gothic Demi" panose="020B0703020102020204" pitchFamily="34" charset="0"/>
              </a:rPr>
              <a:t>Guidance  does not constitute a final ruling, order, or determination of KDOR. Therefore, KDOR guidance cannot be appealed to the Kentucky Claims Commission, Tax Appeals, not may a taxpayer file a protest based on issuance of KDOR guidance.</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1759532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69" y="311484"/>
            <a:ext cx="9282630" cy="804135"/>
          </a:xfrm>
        </p:spPr>
        <p:txBody>
          <a:bodyPr>
            <a:normAutofit/>
          </a:bodyPr>
          <a:lstStyle/>
          <a:p>
            <a:r>
              <a:rPr lang="en-US" dirty="0" smtClean="0">
                <a:latin typeface="Franklin Gothic Medium" panose="020B0603020102020204" pitchFamily="34" charset="0"/>
              </a:rPr>
              <a:t>State Tax Conference</a:t>
            </a:r>
            <a:endParaRPr lang="en-US" dirty="0">
              <a:latin typeface="Franklin Gothic Medium" panose="020B0603020102020204" pitchFamily="34" charset="0"/>
            </a:endParaRPr>
          </a:p>
        </p:txBody>
      </p:sp>
      <p:sp>
        <p:nvSpPr>
          <p:cNvPr id="10" name="Content Placeholder 9"/>
          <p:cNvSpPr>
            <a:spLocks noGrp="1"/>
          </p:cNvSpPr>
          <p:nvPr>
            <p:ph idx="1"/>
          </p:nvPr>
        </p:nvSpPr>
        <p:spPr>
          <a:xfrm>
            <a:off x="2071170" y="1547936"/>
            <a:ext cx="9282629" cy="1528015"/>
          </a:xfrm>
        </p:spPr>
        <p:txBody>
          <a:bodyPr/>
          <a:lstStyle/>
          <a:p>
            <a:pPr marL="0" indent="0">
              <a:spcAft>
                <a:spcPts val="400"/>
              </a:spcAft>
              <a:buNone/>
            </a:pPr>
            <a:r>
              <a:rPr lang="en-US" dirty="0" smtClean="0">
                <a:latin typeface="Franklin Gothic Medium" panose="020B0603020102020204" pitchFamily="34" charset="0"/>
              </a:rPr>
              <a:t>Daniel P. Bork, Commissioner</a:t>
            </a:r>
          </a:p>
          <a:p>
            <a:pPr marL="0" indent="0">
              <a:lnSpc>
                <a:spcPts val="2600"/>
              </a:lnSpc>
              <a:spcBef>
                <a:spcPts val="0"/>
              </a:spcBef>
              <a:buNone/>
              <a:tabLst>
                <a:tab pos="517525" algn="l"/>
              </a:tabLst>
            </a:pPr>
            <a:r>
              <a:rPr lang="en-US" sz="2000" dirty="0" smtClean="0">
                <a:latin typeface="Franklin Gothic Medium" panose="020B0603020102020204" pitchFamily="34" charset="0"/>
                <a:sym typeface="Wingdings" panose="05000000000000000000" pitchFamily="2" charset="2"/>
              </a:rPr>
              <a:t>	Dan.Bork@ky.gov</a:t>
            </a:r>
            <a:endParaRPr lang="en-US" sz="2000" dirty="0" smtClean="0">
              <a:latin typeface="Franklin Gothic Medium" panose="020B0603020102020204" pitchFamily="34" charset="0"/>
            </a:endParaRPr>
          </a:p>
          <a:p>
            <a:pPr marL="0" indent="0">
              <a:lnSpc>
                <a:spcPts val="2600"/>
              </a:lnSpc>
              <a:spcBef>
                <a:spcPts val="0"/>
              </a:spcBef>
              <a:buNone/>
              <a:tabLst>
                <a:tab pos="517525" algn="l"/>
              </a:tabLst>
            </a:pPr>
            <a:r>
              <a:rPr lang="en-US" sz="2000" dirty="0" smtClean="0">
                <a:latin typeface="Franklin Gothic Medium" panose="020B0603020102020204" pitchFamily="34" charset="0"/>
                <a:sym typeface="Wingdings" panose="05000000000000000000" pitchFamily="2" charset="2"/>
              </a:rPr>
              <a:t>	(502) 564-3226</a:t>
            </a:r>
            <a:endParaRPr lang="en-US" sz="2000" dirty="0">
              <a:latin typeface="Franklin Gothic Medium" panose="020B06030201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016084" y="1374261"/>
            <a:ext cx="82296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 y="5486398"/>
            <a:ext cx="12192000" cy="984885"/>
          </a:xfrm>
          <a:prstGeom prst="rect">
            <a:avLst/>
          </a:prstGeom>
          <a:noFill/>
        </p:spPr>
        <p:txBody>
          <a:bodyPr wrap="square" rtlCol="0">
            <a:spAutoFit/>
          </a:bodyPr>
          <a:lstStyle/>
          <a:p>
            <a:pPr algn="ctr"/>
            <a:r>
              <a:rPr lang="en-US" sz="2200" dirty="0" smtClean="0">
                <a:solidFill>
                  <a:srgbClr val="242F6B"/>
                </a:solidFill>
                <a:latin typeface="Franklin Gothic Demi" panose="020B0703020102020204" pitchFamily="34" charset="0"/>
              </a:rPr>
              <a:t>Kentucky Department of Revenue</a:t>
            </a:r>
          </a:p>
          <a:p>
            <a:pPr algn="ctr"/>
            <a:r>
              <a:rPr lang="en-US" dirty="0" smtClean="0">
                <a:solidFill>
                  <a:srgbClr val="242F6B"/>
                </a:solidFill>
                <a:latin typeface="Franklin Gothic Demi" panose="020B0703020102020204" pitchFamily="34" charset="0"/>
                <a:sym typeface="Wingdings" panose="05000000000000000000" pitchFamily="2" charset="2"/>
              </a:rPr>
              <a:t>501 High Street  Frankfort, KY 40601</a:t>
            </a:r>
          </a:p>
          <a:p>
            <a:pPr algn="ctr"/>
            <a:r>
              <a:rPr lang="en-US" dirty="0" smtClean="0">
                <a:solidFill>
                  <a:srgbClr val="242F6B"/>
                </a:solidFill>
                <a:latin typeface="Franklin Gothic Demi" panose="020B0703020102020204" pitchFamily="34" charset="0"/>
                <a:sym typeface="Wingdings" panose="05000000000000000000" pitchFamily="2" charset="2"/>
              </a:rPr>
              <a:t>(502) 564-4581</a:t>
            </a:r>
            <a:endParaRPr lang="en-US" dirty="0">
              <a:solidFill>
                <a:srgbClr val="242F6B"/>
              </a:solidFill>
              <a:latin typeface="Franklin Gothic Demi" panose="020B0703020102020204" pitchFamily="34" charset="0"/>
            </a:endParaRPr>
          </a:p>
        </p:txBody>
      </p:sp>
      <p:sp>
        <p:nvSpPr>
          <p:cNvPr id="9" name="TextBox 8"/>
          <p:cNvSpPr txBox="1"/>
          <p:nvPr/>
        </p:nvSpPr>
        <p:spPr>
          <a:xfrm>
            <a:off x="2005067" y="3198215"/>
            <a:ext cx="8229600" cy="1918474"/>
          </a:xfrm>
          <a:prstGeom prst="rect">
            <a:avLst/>
          </a:prstGeom>
          <a:solidFill>
            <a:srgbClr val="DBE6FD">
              <a:alpha val="45882"/>
            </a:srgbClr>
          </a:solidFill>
        </p:spPr>
        <p:txBody>
          <a:bodyPr wrap="square" rtlCol="0">
            <a:spAutoFit/>
          </a:bodyPr>
          <a:lstStyle/>
          <a:p>
            <a:pPr>
              <a:spcAft>
                <a:spcPts val="800"/>
              </a:spcAft>
            </a:pPr>
            <a:r>
              <a:rPr lang="en-US" sz="1400" dirty="0">
                <a:latin typeface="Franklin Gothic Book" panose="020B0503020102020204" pitchFamily="34" charset="0"/>
              </a:rPr>
              <a:t>The information in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is for educational and informational purposes </a:t>
            </a:r>
            <a:r>
              <a:rPr lang="en-US" sz="1400" dirty="0" smtClean="0">
                <a:latin typeface="Franklin Gothic Book" panose="020B0503020102020204" pitchFamily="34" charset="0"/>
              </a:rPr>
              <a:t>only and does </a:t>
            </a:r>
            <a:r>
              <a:rPr lang="en-US" sz="1400" dirty="0">
                <a:latin typeface="Franklin Gothic Book" panose="020B0503020102020204" pitchFamily="34" charset="0"/>
              </a:rPr>
              <a:t>not constitute legal advice. Information is presented as an overall review that is subject to law changes and may not apply to all states. For accurate information on issues related to </a:t>
            </a:r>
            <a:r>
              <a:rPr lang="en-US" sz="1400" dirty="0" smtClean="0">
                <a:latin typeface="Franklin Gothic Book" panose="020B0503020102020204" pitchFamily="34" charset="0"/>
              </a:rPr>
              <a:t>the Kentucky Department of Revenue, </a:t>
            </a:r>
            <a:r>
              <a:rPr lang="en-US" sz="1400" dirty="0">
                <a:latin typeface="Franklin Gothic Book" panose="020B0503020102020204" pitchFamily="34" charset="0"/>
              </a:rPr>
              <a:t>please reference </a:t>
            </a:r>
            <a:r>
              <a:rPr lang="en-US" sz="1400" dirty="0" smtClean="0">
                <a:latin typeface="Franklin Gothic Book" panose="020B0503020102020204" pitchFamily="34" charset="0"/>
              </a:rPr>
              <a:t>KRS Title XI and KAR Chapter 103.</a:t>
            </a:r>
            <a:endParaRPr lang="en-US" sz="1400" dirty="0">
              <a:latin typeface="Franklin Gothic Book" panose="020B0503020102020204" pitchFamily="34" charset="0"/>
            </a:endParaRPr>
          </a:p>
          <a:p>
            <a:r>
              <a:rPr lang="en-US" sz="1400" dirty="0" smtClean="0">
                <a:latin typeface="Franklin Gothic Book" panose="020B0503020102020204" pitchFamily="34" charset="0"/>
              </a:rPr>
              <a:t>Information </a:t>
            </a:r>
            <a:r>
              <a:rPr lang="en-US" sz="1400" dirty="0">
                <a:latin typeface="Franklin Gothic Book" panose="020B0503020102020204" pitchFamily="34" charset="0"/>
              </a:rPr>
              <a:t>in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is believed to be accurate as of the date of publication. In the event that any information in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is later determined to be in error, this </a:t>
            </a:r>
            <a:r>
              <a:rPr lang="en-US" sz="1400" dirty="0" smtClean="0">
                <a:latin typeface="Franklin Gothic Book" panose="020B0503020102020204" pitchFamily="34" charset="0"/>
              </a:rPr>
              <a:t>presentation </a:t>
            </a:r>
            <a:r>
              <a:rPr lang="en-US" sz="1400" dirty="0">
                <a:latin typeface="Franklin Gothic Book" panose="020B0503020102020204" pitchFamily="34" charset="0"/>
              </a:rPr>
              <a:t>cannot be used by taxpayers in supporting a specific position or issue before the Department of Revenue, as it does not have the statutory or regulatory authority.</a:t>
            </a:r>
          </a:p>
        </p:txBody>
      </p:sp>
    </p:spTree>
    <p:extLst>
      <p:ext uri="{BB962C8B-B14F-4D97-AF65-F5344CB8AC3E}">
        <p14:creationId xmlns:p14="http://schemas.microsoft.com/office/powerpoint/2010/main" val="3596918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Introduction</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3" name="TextBox 2"/>
          <p:cNvSpPr txBox="1"/>
          <p:nvPr/>
        </p:nvSpPr>
        <p:spPr>
          <a:xfrm>
            <a:off x="2984795" y="2730896"/>
            <a:ext cx="6222409" cy="1815882"/>
          </a:xfrm>
          <a:prstGeom prst="rect">
            <a:avLst/>
          </a:prstGeom>
          <a:noFill/>
        </p:spPr>
        <p:txBody>
          <a:bodyPr wrap="none" rtlCol="0">
            <a:spAutoFit/>
          </a:bodyPr>
          <a:lstStyle/>
          <a:p>
            <a:pPr algn="ctr"/>
            <a:r>
              <a:rPr lang="en-US" sz="4800" dirty="0" smtClean="0">
                <a:solidFill>
                  <a:srgbClr val="0E266E"/>
                </a:solidFill>
                <a:latin typeface="Franklin Gothic Demi" panose="020B0703020102020204" pitchFamily="34" charset="0"/>
              </a:rPr>
              <a:t>Daniel P. Bork, CPA</a:t>
            </a:r>
          </a:p>
          <a:p>
            <a:pPr algn="ctr"/>
            <a:r>
              <a:rPr lang="en-US" sz="3200" dirty="0" smtClean="0">
                <a:solidFill>
                  <a:srgbClr val="0E266E"/>
                </a:solidFill>
                <a:latin typeface="Franklin Gothic Demi" panose="020B0703020102020204" pitchFamily="34" charset="0"/>
              </a:rPr>
              <a:t>Commissioner</a:t>
            </a:r>
          </a:p>
          <a:p>
            <a:pPr algn="ctr"/>
            <a:r>
              <a:rPr lang="en-US" sz="3200" dirty="0" smtClean="0">
                <a:solidFill>
                  <a:srgbClr val="0E266E"/>
                </a:solidFill>
                <a:latin typeface="Franklin Gothic Demi" panose="020B0703020102020204" pitchFamily="34" charset="0"/>
              </a:rPr>
              <a:t>Kentucky Department of Revenue</a:t>
            </a:r>
            <a:endParaRPr lang="en-US" sz="3200" dirty="0" smtClean="0"/>
          </a:p>
        </p:txBody>
      </p:sp>
    </p:spTree>
    <p:extLst>
      <p:ext uri="{BB962C8B-B14F-4D97-AF65-F5344CB8AC3E}">
        <p14:creationId xmlns:p14="http://schemas.microsoft.com/office/powerpoint/2010/main" val="3897926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16" y="100359"/>
            <a:ext cx="10058400" cy="6443996"/>
          </a:xfrm>
          <a:prstGeom prst="rect">
            <a:avLst/>
          </a:prstGeom>
        </p:spPr>
      </p:pic>
    </p:spTree>
    <p:extLst>
      <p:ext uri="{BB962C8B-B14F-4D97-AF65-F5344CB8AC3E}">
        <p14:creationId xmlns:p14="http://schemas.microsoft.com/office/powerpoint/2010/main" val="63283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Taxpayer Service Centers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192" y="1424386"/>
            <a:ext cx="8370016" cy="5054524"/>
          </a:xfrm>
          <a:prstGeom prst="rect">
            <a:avLst/>
          </a:prstGeom>
        </p:spPr>
      </p:pic>
    </p:spTree>
    <p:extLst>
      <p:ext uri="{BB962C8B-B14F-4D97-AF65-F5344CB8AC3E}">
        <p14:creationId xmlns:p14="http://schemas.microsoft.com/office/powerpoint/2010/main" val="2823433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Outside Organizations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935136"/>
            <a:ext cx="9508914" cy="3958587"/>
          </a:xfrm>
        </p:spPr>
        <p:txBody>
          <a:bodyPr>
            <a:normAutofit/>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Federation of Tax Administrators (FTA)</a:t>
            </a:r>
          </a:p>
          <a:p>
            <a:pPr marL="338138" indent="-338138" algn="l">
              <a:buFont typeface="Arial" panose="020B0604020202020204" pitchFamily="34" charset="0"/>
              <a:buChar char="•"/>
            </a:pPr>
            <a:endParaRPr lang="en-US" sz="28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Southeast Association of Tax Administrators (SEATA)</a:t>
            </a:r>
          </a:p>
          <a:p>
            <a:pPr marL="338138" indent="-338138" algn="l">
              <a:buFont typeface="Arial" panose="020B0604020202020204" pitchFamily="34" charset="0"/>
              <a:buChar char="•"/>
            </a:pPr>
            <a:endParaRPr lang="en-US" sz="2800" dirty="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Streamlined Sales Tax Governing Board (SSUTA)</a:t>
            </a:r>
          </a:p>
          <a:p>
            <a:pPr marL="338138" indent="-338138" algn="l">
              <a:buFont typeface="Arial" panose="020B0604020202020204" pitchFamily="34" charset="0"/>
              <a:buChar char="•"/>
            </a:pPr>
            <a:endParaRPr lang="en-US" sz="28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Multistate Tax Commission (MTC)</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2279733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Major KDOR Initiatives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652504"/>
            <a:ext cx="9508914" cy="4727275"/>
          </a:xfrm>
        </p:spPr>
        <p:txBody>
          <a:bodyPr>
            <a:normAutofit/>
          </a:bodyPr>
          <a:lstStyle/>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Integrated Tax System (ITS)</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Moves KDOR from 150+ applications to 1 system</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Will allow taxpayer account access online</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“One Department One Team”</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Culture shift away from “silo” mentality</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More consistent responses from all KDOR areas</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r>
              <a:rPr lang="en-US" sz="2800" dirty="0" smtClean="0">
                <a:solidFill>
                  <a:srgbClr val="0E266E"/>
                </a:solidFill>
                <a:latin typeface="Franklin Gothic Demi" panose="020B0703020102020204" pitchFamily="34" charset="0"/>
              </a:rPr>
              <a:t>Tax Guidance</a:t>
            </a:r>
          </a:p>
          <a:p>
            <a:pPr marL="795338" lvl="1" indent="-338138" algn="l">
              <a:buFont typeface="Arial" panose="020B0604020202020204" pitchFamily="34" charset="0"/>
              <a:buChar char="•"/>
            </a:pPr>
            <a:r>
              <a:rPr lang="en-US" sz="2400" dirty="0" smtClean="0">
                <a:solidFill>
                  <a:srgbClr val="0E266E"/>
                </a:solidFill>
                <a:latin typeface="Franklin Gothic Demi" panose="020B0703020102020204" pitchFamily="34" charset="0"/>
              </a:rPr>
              <a:t>KRS 131.130(8) allows KDOR to issue non-binding guidance setting forth its interpretation of statutes and regulations</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1421347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Emerging Tax Issues</a:t>
            </a:r>
            <a:endParaRPr lang="en-US" sz="44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866271" y="1652504"/>
            <a:ext cx="9508914" cy="4727275"/>
          </a:xfrm>
        </p:spPr>
        <p:txBody>
          <a:bodyPr>
            <a:normAutofit/>
          </a:bodyPr>
          <a:lstStyle/>
          <a:p>
            <a:pPr marL="338138" indent="-338138" algn="l">
              <a:buFont typeface="Arial" panose="020B0604020202020204" pitchFamily="34" charset="0"/>
              <a:buChar char="•"/>
            </a:pPr>
            <a:r>
              <a:rPr lang="en-US" sz="3600" dirty="0" smtClean="0">
                <a:solidFill>
                  <a:srgbClr val="0E266E"/>
                </a:solidFill>
                <a:latin typeface="Franklin Gothic Demi" panose="020B0703020102020204" pitchFamily="34" charset="0"/>
              </a:rPr>
              <a:t>Vaping</a:t>
            </a:r>
          </a:p>
          <a:p>
            <a:pPr marL="338138" indent="-338138" algn="l">
              <a:buFont typeface="Arial" panose="020B0604020202020204" pitchFamily="34" charset="0"/>
              <a:buChar char="•"/>
            </a:pPr>
            <a:r>
              <a:rPr lang="en-US" sz="3600" dirty="0" smtClean="0">
                <a:solidFill>
                  <a:srgbClr val="0E266E"/>
                </a:solidFill>
                <a:latin typeface="Franklin Gothic Demi" panose="020B0703020102020204" pitchFamily="34" charset="0"/>
              </a:rPr>
              <a:t>Marijuana</a:t>
            </a:r>
          </a:p>
          <a:p>
            <a:pPr marL="338138" indent="-338138" algn="l">
              <a:buFont typeface="Arial" panose="020B0604020202020204" pitchFamily="34" charset="0"/>
              <a:buChar char="•"/>
            </a:pPr>
            <a:r>
              <a:rPr lang="en-US" sz="3600" dirty="0" smtClean="0">
                <a:solidFill>
                  <a:srgbClr val="0E266E"/>
                </a:solidFill>
                <a:latin typeface="Franklin Gothic Demi" panose="020B0703020102020204" pitchFamily="34" charset="0"/>
              </a:rPr>
              <a:t>Sports Betting</a:t>
            </a:r>
          </a:p>
          <a:p>
            <a:pPr marL="338138" indent="-338138" algn="l">
              <a:buFont typeface="Arial" panose="020B0604020202020204" pitchFamily="34" charset="0"/>
              <a:buChar char="•"/>
            </a:pPr>
            <a:r>
              <a:rPr lang="en-US" sz="3600" dirty="0" smtClean="0">
                <a:solidFill>
                  <a:srgbClr val="0E266E"/>
                </a:solidFill>
                <a:latin typeface="Franklin Gothic Demi" panose="020B0703020102020204" pitchFamily="34" charset="0"/>
              </a:rPr>
              <a:t>Historical Racing</a:t>
            </a:r>
          </a:p>
          <a:p>
            <a:pPr marL="338138" indent="-338138" algn="l">
              <a:buFont typeface="Arial" panose="020B0604020202020204" pitchFamily="34" charset="0"/>
              <a:buChar char="•"/>
            </a:pPr>
            <a:r>
              <a:rPr lang="en-US" sz="3600" dirty="0" smtClean="0">
                <a:solidFill>
                  <a:srgbClr val="0E266E"/>
                </a:solidFill>
                <a:latin typeface="Franklin Gothic Demi" panose="020B0703020102020204" pitchFamily="34" charset="0"/>
              </a:rPr>
              <a:t>Software-as-a-Service</a:t>
            </a:r>
          </a:p>
          <a:p>
            <a:pPr marL="338138" indent="-338138" algn="l">
              <a:buFont typeface="Arial" panose="020B0604020202020204" pitchFamily="34" charset="0"/>
              <a:buChar char="•"/>
            </a:pPr>
            <a:r>
              <a:rPr lang="en-US" sz="3600" i="1" dirty="0" smtClean="0">
                <a:solidFill>
                  <a:srgbClr val="0E266E"/>
                </a:solidFill>
                <a:latin typeface="Franklin Gothic Demi" panose="020B0703020102020204" pitchFamily="34" charset="0"/>
              </a:rPr>
              <a:t>Wayfair</a:t>
            </a:r>
            <a:r>
              <a:rPr lang="en-US" sz="3600" dirty="0" smtClean="0">
                <a:solidFill>
                  <a:srgbClr val="0E266E"/>
                </a:solidFill>
                <a:latin typeface="Franklin Gothic Demi" panose="020B0703020102020204" pitchFamily="34" charset="0"/>
              </a:rPr>
              <a:t> and Corporate Tax Nexus</a:t>
            </a:r>
          </a:p>
          <a:p>
            <a:pPr marL="338138" indent="-338138" algn="l">
              <a:buFont typeface="Arial" panose="020B0604020202020204" pitchFamily="34" charset="0"/>
              <a:buChar char="•"/>
            </a:pPr>
            <a:r>
              <a:rPr lang="en-US" sz="3600" dirty="0" smtClean="0">
                <a:solidFill>
                  <a:srgbClr val="0E266E"/>
                </a:solidFill>
                <a:latin typeface="Franklin Gothic Demi" panose="020B0703020102020204" pitchFamily="34" charset="0"/>
              </a:rPr>
              <a:t>Cryptocurrencies</a:t>
            </a: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795338" lvl="1" indent="-338138" algn="l">
              <a:buFont typeface="Arial" panose="020B0604020202020204" pitchFamily="34" charset="0"/>
              <a:buChar char="•"/>
            </a:pPr>
            <a:endParaRPr lang="en-US" sz="2400" dirty="0" smtClean="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24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Tree>
    <p:extLst>
      <p:ext uri="{BB962C8B-B14F-4D97-AF65-F5344CB8AC3E}">
        <p14:creationId xmlns:p14="http://schemas.microsoft.com/office/powerpoint/2010/main" val="280038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smtClean="0">
                <a:solidFill>
                  <a:schemeClr val="bg1"/>
                </a:solidFill>
                <a:latin typeface="Franklin Gothic Demi" panose="020B0703020102020204" pitchFamily="34" charset="0"/>
              </a:rPr>
              <a:t>Sales Tax Updates</a:t>
            </a:r>
            <a:endParaRPr lang="en-US" sz="4400" dirty="0">
              <a:solidFill>
                <a:schemeClr val="bg1"/>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sp>
        <p:nvSpPr>
          <p:cNvPr id="3" name="TextBox 2"/>
          <p:cNvSpPr txBox="1"/>
          <p:nvPr/>
        </p:nvSpPr>
        <p:spPr>
          <a:xfrm>
            <a:off x="3310622" y="2730896"/>
            <a:ext cx="5570756" cy="1815882"/>
          </a:xfrm>
          <a:prstGeom prst="rect">
            <a:avLst/>
          </a:prstGeom>
          <a:noFill/>
        </p:spPr>
        <p:txBody>
          <a:bodyPr wrap="none" rtlCol="0">
            <a:spAutoFit/>
          </a:bodyPr>
          <a:lstStyle/>
          <a:p>
            <a:pPr algn="ctr"/>
            <a:r>
              <a:rPr lang="en-US" sz="4800" dirty="0" smtClean="0">
                <a:solidFill>
                  <a:srgbClr val="0E266E"/>
                </a:solidFill>
                <a:latin typeface="Franklin Gothic Demi" panose="020B0703020102020204" pitchFamily="34" charset="0"/>
              </a:rPr>
              <a:t>Richard Dobson</a:t>
            </a:r>
          </a:p>
          <a:p>
            <a:pPr algn="ctr"/>
            <a:r>
              <a:rPr lang="en-US" sz="3200" dirty="0" smtClean="0">
                <a:solidFill>
                  <a:srgbClr val="0E266E"/>
                </a:solidFill>
                <a:latin typeface="Franklin Gothic Demi" panose="020B0703020102020204" pitchFamily="34" charset="0"/>
              </a:rPr>
              <a:t>Executive Director</a:t>
            </a:r>
          </a:p>
          <a:p>
            <a:pPr algn="ctr"/>
            <a:r>
              <a:rPr lang="en-US" sz="3200" dirty="0" smtClean="0">
                <a:solidFill>
                  <a:srgbClr val="0E266E"/>
                </a:solidFill>
                <a:latin typeface="Franklin Gothic Demi" panose="020B0703020102020204" pitchFamily="34" charset="0"/>
              </a:rPr>
              <a:t>Office of Sales &amp; Excise Taxes</a:t>
            </a:r>
            <a:endParaRPr lang="en-US" sz="3200" dirty="0" smtClean="0"/>
          </a:p>
        </p:txBody>
      </p:sp>
    </p:spTree>
    <p:extLst>
      <p:ext uri="{BB962C8B-B14F-4D97-AF65-F5344CB8AC3E}">
        <p14:creationId xmlns:p14="http://schemas.microsoft.com/office/powerpoint/2010/main" val="4017161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Owner xmlns="7e321fc4-19ae-4bf6-a368-fbf5df7dff1b">
      <UserInfo>
        <DisplayName>Daniel P Bork</DisplayName>
        <AccountId>134</AccountId>
        <AccountType/>
      </UserInfo>
    </Document_x0020_Owner>
    <Comments_x002f_Notes xmlns="7e321fc4-19ae-4bf6-a368-fbf5df7dff1b">Slide deck for 2019 KyCPA State Tax Conference</Comments_x002f_Notes>
    <New_x0020_Tax_x0020_Type xmlns="7e321fc4-19ae-4bf6-a368-fbf5df7dff1b">
      <Value>All</Value>
    </New_x0020_Tax_x0020_Type>
    <ShowRepairView xmlns="http://schemas.microsoft.com/sharepoint/v3" xsi:nil="true"/>
    <xd_ProgID xmlns="http://schemas.microsoft.com/sharepoint/v3" xsi:nil="true"/>
    <Main_x0020_Topic xmlns="7e321fc4-19ae-4bf6-a368-fbf5df7dff1b">2019 KyCPA State Tax Conference</Main_x0020_Topic>
    <Number xmlns="7e321fc4-19ae-4bf6-a368-fbf5df7dff1b" xsi:nil="true"/>
    <Type_x0020_of_x0020_Material xmlns="7e321fc4-19ae-4bf6-a368-fbf5df7dff1b">Presentation</Type_x0020_of_x0020_Material>
    <Publication xmlns="7e321fc4-19ae-4bf6-a368-fbf5df7dff1b">Public</Publication>
    <Status xmlns="7e321fc4-19ae-4bf6-a368-fbf5df7dff1b">Current</Status>
    <Status_x0020_Date xmlns="7e321fc4-19ae-4bf6-a368-fbf5df7dff1b">2019-12-05T05:00:00+00:00</Status_x0020_Date>
    <TemplateUrl xmlns="http://schemas.microsoft.com/sharepoint/v3" xsi:nil="true"/>
    <ShowCombineView xmlns="http://schemas.microsoft.com/sharepoint/v3" xsi:nil="true"/>
    <Expiration_x0020_Date0 xmlns="7e321fc4-19ae-4bf6-a368-fbf5df7dff1b" xsi:nil="true"/>
    <Tax_x0020_Type xmlns="7e321fc4-19ae-4bf6-a368-fbf5df7dff1b">
      <Value>998 – All Taxes</Value>
    </Tax_x0020_Type>
  </documentManagement>
</p:properties>
</file>

<file path=customXml/item2.xml><?xml version="1.0" encoding="utf-8"?>
<ct:contentTypeSchema xmlns:ct="http://schemas.microsoft.com/office/2006/metadata/contentType" xmlns:ma="http://schemas.microsoft.com/office/2006/metadata/properties/metaAttributes" ct:_="" ma:_="" ma:contentTypeName="Form" ma:contentTypeID="0x01010100778CE00890380B4FBEA1B2D13FF059C4" ma:contentTypeVersion="18" ma:contentTypeDescription="Fill out this form." ma:contentTypeScope="" ma:versionID="bc0f1d4d5dd2ac90203c1eeeaf612df3">
  <xsd:schema xmlns:xsd="http://www.w3.org/2001/XMLSchema" xmlns:xs="http://www.w3.org/2001/XMLSchema" xmlns:p="http://schemas.microsoft.com/office/2006/metadata/properties" xmlns:ns1="http://schemas.microsoft.com/sharepoint/v3" xmlns:ns2="7e321fc4-19ae-4bf6-a368-fbf5df7dff1b" targetNamespace="http://schemas.microsoft.com/office/2006/metadata/properties" ma:root="true" ma:fieldsID="4c94b270a5bfd0575719b31c8ea78157" ns1:_="" ns2:_="">
    <xsd:import namespace="http://schemas.microsoft.com/sharepoint/v3"/>
    <xsd:import namespace="7e321fc4-19ae-4bf6-a368-fbf5df7dff1b"/>
    <xsd:element name="properties">
      <xsd:complexType>
        <xsd:sequence>
          <xsd:element name="documentManagement">
            <xsd:complexType>
              <xsd:all>
                <xsd:element ref="ns2:Number" minOccurs="0"/>
                <xsd:element ref="ns2:Main_x0020_Topic" minOccurs="0"/>
                <xsd:element ref="ns2:Type_x0020_of_x0020_Material" minOccurs="0"/>
                <xsd:element ref="ns2:Status" minOccurs="0"/>
                <xsd:element ref="ns2:Tax_x0020_Type" minOccurs="0"/>
                <xsd:element ref="ns2:Status_x0020_Date" minOccurs="0"/>
                <xsd:element ref="ns2:Expiration_x0020_Date0" minOccurs="0"/>
                <xsd:element ref="ns2:Comments_x002f_Notes" minOccurs="0"/>
                <xsd:element ref="ns2:Document_x0020_Owner" minOccurs="0"/>
                <xsd:element ref="ns1:TemplateUrl" minOccurs="0"/>
                <xsd:element ref="ns1:xd_ProgID" minOccurs="0"/>
                <xsd:element ref="ns1:ShowRepairView" minOccurs="0"/>
                <xsd:element ref="ns1:ShowCombineView" minOccurs="0"/>
                <xsd:element ref="ns2:Publication" minOccurs="0"/>
                <xsd:element ref="ns2:New_x0020_Tax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emplateUrl" ma:index="12" nillable="true" ma:displayName="Template Link" ma:hidden="true" ma:internalName="TemplateUrl">
      <xsd:simpleType>
        <xsd:restriction base="dms:Text"/>
      </xsd:simpleType>
    </xsd:element>
    <xsd:element name="xd_ProgID" ma:index="13" nillable="true" ma:displayName="HTML File Link" ma:hidden="true" ma:internalName="xd_ProgID">
      <xsd:simpleType>
        <xsd:restriction base="dms:Text"/>
      </xsd:simpleType>
    </xsd:element>
    <xsd:element name="ShowRepairView" ma:index="14" nillable="true" ma:displayName="Show Repair View" ma:hidden="true" ma:internalName="ShowRepairView">
      <xsd:simpleType>
        <xsd:restriction base="dms:Text"/>
      </xsd:simpleType>
    </xsd:element>
    <xsd:element name="ShowCombineView" ma:index="15" nillable="true" ma:displayName="Show Combine View" ma:hidden="true" ma:internalName="ShowCombineView">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21fc4-19ae-4bf6-a368-fbf5df7dff1b" elementFormDefault="qualified">
    <xsd:import namespace="http://schemas.microsoft.com/office/2006/documentManagement/types"/>
    <xsd:import namespace="http://schemas.microsoft.com/office/infopath/2007/PartnerControls"/>
    <xsd:element name="Number" ma:index="1" nillable="true" ma:displayName="Number" ma:internalName="Number">
      <xsd:simpleType>
        <xsd:restriction base="dms:Text">
          <xsd:maxLength value="255"/>
        </xsd:restriction>
      </xsd:simpleType>
    </xsd:element>
    <xsd:element name="Main_x0020_Topic" ma:index="2" nillable="true" ma:displayName="Main Topic" ma:description="Document Title or Specific Topic Covered" ma:internalName="Main_x0020_Topic">
      <xsd:simpleType>
        <xsd:restriction base="dms:Text">
          <xsd:maxLength value="255"/>
        </xsd:restriction>
      </xsd:simpleType>
    </xsd:element>
    <xsd:element name="Type_x0020_of_x0020_Material" ma:index="3" nillable="true" ma:displayName="Document Type" ma:format="Dropdown" ma:internalName="Type_x0020_of_x0020_Material">
      <xsd:simpleType>
        <xsd:restriction base="dms:Choice">
          <xsd:enumeration value="TAM"/>
          <xsd:enumeration value="GIL"/>
          <xsd:enumeration value="RP"/>
          <xsd:enumeration value="PLR"/>
          <xsd:enumeration value="Policy"/>
          <xsd:enumeration value="Circular"/>
          <xsd:enumeration value="DOR Memo"/>
          <xsd:enumeration value="OLSR Memo"/>
          <xsd:enumeration value="Agreement"/>
          <xsd:enumeration value="Regulation"/>
          <xsd:enumeration value="Releases"/>
          <xsd:enumeration value="Ruling"/>
          <xsd:enumeration value="Procedure"/>
          <xsd:enumeration value="Publication"/>
          <xsd:enumeration value="Presentation"/>
          <xsd:enumeration value="Training Manual"/>
          <xsd:enumeration value="User Manual"/>
          <xsd:enumeration value="Other"/>
        </xsd:restriction>
      </xsd:simpleType>
    </xsd:element>
    <xsd:element name="Status" ma:index="4" nillable="true" ma:displayName="Status" ma:default="Draft" ma:format="Dropdown" ma:internalName="Status">
      <xsd:simpleType>
        <xsd:restriction base="dms:Choice">
          <xsd:enumeration value="Draft"/>
          <xsd:enumeration value="Current"/>
          <xsd:enumeration value="Superseded"/>
        </xsd:restriction>
      </xsd:simpleType>
    </xsd:element>
    <xsd:element name="Tax_x0020_Type" ma:index="5" nillable="true" ma:displayName="Tax Type" ma:internalName="Tax_x0020_Type">
      <xsd:complexType>
        <xsd:complexContent>
          <xsd:extension base="dms:MultiChoice">
            <xsd:sequence>
              <xsd:element name="Value" maxOccurs="unbounded" minOccurs="0" nillable="true">
                <xsd:simpleType>
                  <xsd:restriction base="dms:Choice">
                    <xsd:enumeration value="1 - Individual Income Tax"/>
                    <xsd:enumeration value="2 - Employers Withholding Tax"/>
                    <xsd:enumeration value="3 - Fiduciary Tax"/>
                    <xsd:enumeration value="4 - Non-Resident Withholding"/>
                    <xsd:enumeration value="5 - Corporation Income Tax"/>
                    <xsd:enumeration value="6 - Corporation License Tax"/>
                    <xsd:enumeration value="7 - Business Development Tax"/>
                    <xsd:enumeration value="8 - Limited Liability Entity Tax"/>
                    <xsd:enumeration value="9 - Revenue Surety Tax"/>
                    <xsd:enumeration value="10 - Sales and Use Tax"/>
                    <xsd:enumeration value="11 - Coal Severance Tax"/>
                    <xsd:enumeration value="12 - Cigarette Enforcement and Administration"/>
                    <xsd:enumeration value="13 - Lien Fee"/>
                    <xsd:enumeration value="14 - Legal Process/County Clerk"/>
                    <xsd:enumeration value="15 - Amusement Machine License Tax"/>
                    <xsd:enumeration value="16 - Cigarette Tax"/>
                    <xsd:enumeration value="17 - Cigarette License Tax"/>
                    <xsd:enumeration value="18 - Malt Beverage Consumer Tax"/>
                    <xsd:enumeration value="19 - Distilled Spirits Case Sales Tax"/>
                    <xsd:enumeration value="20 - Distilled Spirits Consumer Tax"/>
                    <xsd:enumeration value="21 - Wine Consumer"/>
                    <xsd:enumeration value="22 - Distilled Spirits Wholesale Tax"/>
                    <xsd:enumeration value="23 - Beer Wholesale Tax"/>
                    <xsd:enumeration value="24 - Wine Wholesale Tax"/>
                    <xsd:enumeration value="25 - General Business License Fee"/>
                    <xsd:enumeration value="26 - PSC Certification Fee"/>
                    <xsd:enumeration value="27 - Rural Cooperative Tax"/>
                    <xsd:enumeration value="28 - Racing Pari-Mutuel Tax"/>
                    <xsd:enumeration value="29 - Racing License Tax"/>
                    <xsd:enumeration value="30 - Racing Admission Tax"/>
                    <xsd:enumeration value="31 - Radioactive Waste Tax"/>
                    <xsd:enumeration value="32 - Insurance Tax"/>
                    <xsd:enumeration value="33 - PSC Commission Assessment"/>
                    <xsd:enumeration value="34 - Omitted Intangible Tax"/>
                    <xsd:enumeration value="35 - Public Service Company Tax"/>
                    <xsd:enumeration value="36 - Irregular Route Truck Tax"/>
                    <xsd:enumeration value="37 - Railroad Carline Company Tax"/>
                    <xsd:enumeration value="38 - Nonresident Watercraft Tax"/>
                    <xsd:enumeration value="39 - Building and Loan Association Tax"/>
                    <xsd:enumeration value="40 - Marginal Accounts Tax"/>
                    <xsd:enumeration value="41 - Distilled Spirits – Ad Valorem"/>
                    <xsd:enumeration value="42 - Abandoned Property"/>
                    <xsd:enumeration value="43 - TVA – In Lieu of Tax"/>
                    <xsd:enumeration value="44 - FHA – In Lieu of Tax"/>
                    <xsd:enumeration value="45 - Firefighter/Law Enforcement Fund"/>
                    <xsd:enumeration value="46 - Inheritance and Estate Tax"/>
                    <xsd:enumeration value="47 - Volunteer Fire Department Aid Fund"/>
                    <xsd:enumeration value="48 - Bank Deposits Tax"/>
                    <xsd:enumeration value="49 - General Real Property Tax"/>
                    <xsd:enumeration value="50 - General Tangible Property Tax"/>
                    <xsd:enumeration value="51 - General Intangible Property Tax"/>
                    <xsd:enumeration value="52 - Delinquent Property Tax"/>
                    <xsd:enumeration value="53 - Administrative and Court Costs"/>
                    <xsd:enumeration value="54 - Gasoline Tax"/>
                    <xsd:enumeration value="55 - Special Fuels Tax"/>
                    <xsd:enumeration value="56 - Liquefied Petroleum Tax"/>
                    <xsd:enumeration value="57 - Oil Production Tax"/>
                    <xsd:enumeration value="58 - Revenue Undetermined Receipts"/>
                    <xsd:enumeration value="59 - Motor Vehicle Usage Tax"/>
                    <xsd:enumeration value="60 - Motor Vehicle Rental Usage Tax"/>
                    <xsd:enumeration value="61 - Minerals Severance Tax"/>
                    <xsd:enumeration value="62 - Natural Gas Severance Tax"/>
                    <xsd:enumeration value="63 - Hazardous Waste Assessment"/>
                    <xsd:enumeration value="64 - Motor Vehicles Tax – Normal Use"/>
                    <xsd:enumeration value="65 - Distilled Spirits Floor Stocks Tax"/>
                    <xsd:enumeration value="66 - Beer Floor Stocks Tax"/>
                    <xsd:enumeration value="67 - Wine Floor Stocks Tax"/>
                    <xsd:enumeration value="68 - Spouse Abuse Shelter Fund"/>
                    <xsd:enumeration value="69 - Judgment Penalty Fee"/>
                    <xsd:enumeration value="70 - PVA – Deputy Cost (Local)"/>
                    <xsd:enumeration value="71 - PVA – Settlement"/>
                    <xsd:enumeration value="72 - PVA – Suspense"/>
                    <xsd:enumeration value="73 - Alcohol Producer License Tax"/>
                    <xsd:enumeration value="74 - Special Fuels Floor Stock Tax"/>
                    <xsd:enumeration value="75 - Offers in Settlement Escrow"/>
                    <xsd:enumeration value="76 - Omitted Tangible Property Tax"/>
                    <xsd:enumeration value="77 - Petroleum Storage Environmental Fee"/>
                    <xsd:enumeration value="78 - Waste Tire Trust Fund"/>
                    <xsd:enumeration value="79 - Apportioned Vehicle Property Tax"/>
                    <xsd:enumeration value="80 - Unmined Coal Property Tax"/>
                    <xsd:enumeration value="81 - Breeder’s Award Fund"/>
                    <xsd:enumeration value="82 - Health Care Provider Tax"/>
                    <xsd:enumeration value="83 - Marijuana and Controlled Substance Tax"/>
                    <xsd:enumeration value="84 - Unhonored Check Penalty"/>
                    <xsd:enumeration value="85 - CARS 202 Account"/>
                    <xsd:enumeration value="86 - Heritage Land Conservation Fund"/>
                    <xsd:enumeration value="87 - Criminal Investigation Escrow"/>
                    <xsd:enumeration value="88 - Bank Franchise Tax"/>
                    <xsd:enumeration value="89 - Concealed Weapons Tax"/>
                    <xsd:enumeration value="90 - Lottery Tax"/>
                    <xsd:enumeration value="91 - Collection Agency – Direct Pay"/>
                    <xsd:enumeration value="92 - Motor Fuels Transporters Tax"/>
                    <xsd:enumeration value="93 - Child Support"/>
                    <xsd:enumeration value="94 - Environmental Remediation"/>
                    <xsd:enumeration value="95 - Utilities Gross Receipts License Tax"/>
                    <xsd:enumeration value="96 -  Future use"/>
                    <xsd:enumeration value="97 -  Future use"/>
                    <xsd:enumeration value="98 -  Future use"/>
                    <xsd:enumeration value="99 -  Future use"/>
                    <xsd:enumeration value="100 - Transient Room Tax"/>
                    <xsd:enumeration value="101 - Other Tobacco Products and Snuff"/>
                    <xsd:enumeration value="102 - Telecommunications Tax"/>
                    <xsd:enumeration value="103 - Sales Tax Equine Breeders"/>
                    <xsd:enumeration value="104 -  Telecommunications Property Tax"/>
                    <xsd:enumeration value="105 - Commercial Watercraft Tax"/>
                    <xsd:enumeration value="106 - Cigarette Papers Tax"/>
                    <xsd:enumeration value="107 - Affordable Housing Fee"/>
                    <xsd:enumeration value="108  - Advanced Deposit Wagering Tax"/>
                    <xsd:enumeration value="109 - Commercial Mobile Radio  Service"/>
                    <xsd:enumeration value="110 - Municipal Solids"/>
                    <xsd:enumeration value="998 – All Taxes"/>
                    <xsd:enumeration value="999 - None"/>
                  </xsd:restriction>
                </xsd:simpleType>
              </xsd:element>
            </xsd:sequence>
          </xsd:extension>
        </xsd:complexContent>
      </xsd:complexType>
    </xsd:element>
    <xsd:element name="Status_x0020_Date" ma:index="6" nillable="true" ma:displayName="Issuance Date" ma:description="The effective date of the document" ma:format="DateOnly" ma:internalName="Status_x0020_Date">
      <xsd:simpleType>
        <xsd:restriction base="dms:DateTime"/>
      </xsd:simpleType>
    </xsd:element>
    <xsd:element name="Expiration_x0020_Date0" ma:index="7" nillable="true" ma:displayName="Expiration Date" ma:description="The date the document was superseded or will expire" ma:format="DateOnly" ma:internalName="Expiration_x0020_Date0">
      <xsd:simpleType>
        <xsd:restriction base="dms:DateTime"/>
      </xsd:simpleType>
    </xsd:element>
    <xsd:element name="Comments_x002f_Notes" ma:index="8" nillable="true" ma:displayName="Keywords" ma:description="List words to describe the document, to assist with searching, separated by commas." ma:internalName="Comments_x002f_Notes">
      <xsd:simpleType>
        <xsd:restriction base="dms:Text">
          <xsd:maxLength value="255"/>
        </xsd:restriction>
      </xsd:simpleType>
    </xsd:element>
    <xsd:element name="Document_x0020_Owner" ma:index="9" nillable="true" ma:displayName="Document Owner" ma:description="Person primarily responsible for the document" ma:list="UserInfo"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cation" ma:index="22" nillable="true" ma:displayName="Publication" ma:default="Internal" ma:format="Dropdown" ma:internalName="Publication">
      <xsd:simpleType>
        <xsd:restriction base="dms:Choice">
          <xsd:enumeration value="Internal"/>
          <xsd:enumeration value="Public"/>
        </xsd:restriction>
      </xsd:simpleType>
    </xsd:element>
    <xsd:element name="New_x0020_Tax_x0020_Type" ma:index="23" nillable="true" ma:displayName="Tax Type" ma:internalName="New_x0020_Tax_x0020_Type">
      <xsd:complexType>
        <xsd:complexContent>
          <xsd:extension base="dms:MultiChoice">
            <xsd:sequence>
              <xsd:element name="Value" maxOccurs="unbounded" minOccurs="0" nillable="true">
                <xsd:simpleType>
                  <xsd:restriction base="dms:Choice">
                    <xsd:enumeration value="All"/>
                    <xsd:enumeration value="None"/>
                    <xsd:enumeration value="Administrative"/>
                    <xsd:enumeration value="Alcohol"/>
                    <xsd:enumeration value="Bank Franchise Tax"/>
                    <xsd:enumeration value="Cigarette"/>
                    <xsd:enumeration value="Collections"/>
                    <xsd:enumeration value="Corporation Income"/>
                    <xsd:enumeration value="Corporation License"/>
                    <xsd:enumeration value="Employers Withholding"/>
                    <xsd:enumeration value="Fiduciary"/>
                    <xsd:enumeration value="Funds"/>
                    <xsd:enumeration value="Gasoline and Special Fuels"/>
                    <xsd:enumeration value="General Property"/>
                    <xsd:enumeration value="General Real Property"/>
                    <xsd:enumeration value="Individual Income"/>
                    <xsd:enumeration value="Inheritance and Estate"/>
                    <xsd:enumeration value="Insurance Premiums/Surcharge"/>
                    <xsd:enumeration value="Intangible Property"/>
                    <xsd:enumeration value="Limited Liability Entity"/>
                    <xsd:enumeration value="Miscellaneous"/>
                    <xsd:enumeration value="Motor Vehicle"/>
                    <xsd:enumeration value="Non-resident Withholding"/>
                    <xsd:enumeration value="Pari-Mutuel Betting"/>
                    <xsd:enumeration value="Public Service Company"/>
                    <xsd:enumeration value="Sales and Use"/>
                    <xsd:enumeration value="Tangible Property"/>
                    <xsd:enumeration value="Telecommunication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9B0918-B255-4F4E-BA09-63F8EB5D8B76}"/>
</file>

<file path=customXml/itemProps2.xml><?xml version="1.0" encoding="utf-8"?>
<ds:datastoreItem xmlns:ds="http://schemas.openxmlformats.org/officeDocument/2006/customXml" ds:itemID="{0D590612-A9B3-47F8-BF2D-47FE5D3A98DA}"/>
</file>

<file path=customXml/itemProps3.xml><?xml version="1.0" encoding="utf-8"?>
<ds:datastoreItem xmlns:ds="http://schemas.openxmlformats.org/officeDocument/2006/customXml" ds:itemID="{52525F3E-7EA0-45DD-A5AF-789CFDCAD370}"/>
</file>

<file path=docProps/app.xml><?xml version="1.0" encoding="utf-8"?>
<Properties xmlns="http://schemas.openxmlformats.org/officeDocument/2006/extended-properties" xmlns:vt="http://schemas.openxmlformats.org/officeDocument/2006/docPropsVTypes">
  <Template>TM03457515[[fn=View]]</Template>
  <TotalTime>1723</TotalTime>
  <Words>1425</Words>
  <Application>Microsoft Office PowerPoint</Application>
  <PresentationFormat>Widescreen</PresentationFormat>
  <Paragraphs>257</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Franklin Gothic Book</vt:lpstr>
      <vt:lpstr>Franklin Gothic Demi</vt:lpstr>
      <vt:lpstr>Franklin Gothic Medium</vt:lpstr>
      <vt:lpstr>Times New Roman</vt:lpstr>
      <vt:lpstr>Wingdings</vt:lpstr>
      <vt:lpstr>Office Theme</vt:lpstr>
      <vt:lpstr>PowerPoint Presentation</vt:lpstr>
      <vt:lpstr>State Tax Conference</vt:lpstr>
      <vt:lpstr>Introduction</vt:lpstr>
      <vt:lpstr>PowerPoint Presentation</vt:lpstr>
      <vt:lpstr>Taxpayer Service Centers</vt:lpstr>
      <vt:lpstr>Outside Organizations</vt:lpstr>
      <vt:lpstr>Major KDOR Initiatives</vt:lpstr>
      <vt:lpstr>Emerging Tax Issues</vt:lpstr>
      <vt:lpstr>Sales Tax Updates</vt:lpstr>
      <vt:lpstr>Sales Tax Changes – HB 354 Highlights</vt:lpstr>
      <vt:lpstr>Wayfair Update</vt:lpstr>
      <vt:lpstr>Toller Qualification for Energy Direct Pay</vt:lpstr>
      <vt:lpstr>Video Streaming Service Providers</vt:lpstr>
      <vt:lpstr>Video Streaming Service Providers</vt:lpstr>
      <vt:lpstr>Regulatory Matters</vt:lpstr>
      <vt:lpstr>Statutes and Regulations</vt:lpstr>
      <vt:lpstr>New Regulation Process</vt:lpstr>
      <vt:lpstr>Regulation Changes</vt:lpstr>
      <vt:lpstr>Recent Tax Law Changes</vt:lpstr>
      <vt:lpstr>Revenue Guidance Project</vt:lpstr>
      <vt:lpstr>Revenue Procedure KY-RP-19-03</vt:lpstr>
      <vt:lpstr>State Tax Conference</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lastModifiedBy>Renner, Todd (DOR)</cp:lastModifiedBy>
  <cp:revision>113</cp:revision>
  <cp:lastPrinted>2019-11-26T19:43:42Z</cp:lastPrinted>
  <dcterms:created xsi:type="dcterms:W3CDTF">2018-07-23T13:55:37Z</dcterms:created>
  <dcterms:modified xsi:type="dcterms:W3CDTF">2019-12-06T13:11:59Z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0x01010100778CE00890380B4FBEA1B2D13FF059C4</vt:lpwstr>
  </property>
  <property fmtid="{D5CDD505-2E9C-101B-9397-08002B2CF9AE}" pid="3" name="Order">
    <vt:r8>165700</vt:r8>
  </property>
  <property fmtid="{D5CDD505-2E9C-101B-9397-08002B2CF9AE}" pid="4" name="xd_Signature">
    <vt:bool>false</vt:bool>
  </property>
  <property fmtid="{D5CDD505-2E9C-101B-9397-08002B2CF9AE}" pid="5" name="_SourceUrl">
    <vt:lpwstr/>
  </property>
  <property fmtid="{D5CDD505-2E9C-101B-9397-08002B2CF9AE}" pid="6" name="_SharedFileIndex">
    <vt:lpwstr/>
  </property>
</Properties>
</file>